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8288000" cy="10287000"/>
  <p:notesSz cx="18288000" cy="10287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610" y="4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778264" y="3231619"/>
            <a:ext cx="12729844" cy="3235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2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244257"/>
                </a:solidFill>
                <a:latin typeface="Gill Sans MT"/>
                <a:cs typeface="Gill Sans MT"/>
              </a:defRPr>
            </a:lvl1pPr>
          </a:lstStyle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/>
              <a:t>Información</a:t>
            </a:r>
            <a:r>
              <a:rPr spc="275" dirty="0"/>
              <a:t> </a:t>
            </a:r>
            <a:r>
              <a:rPr spc="185" dirty="0"/>
              <a:t>2022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"/>
            <a:ext cx="18287999" cy="1028699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1443454"/>
            <a:ext cx="18288000" cy="8843645"/>
          </a:xfrm>
          <a:custGeom>
            <a:avLst/>
            <a:gdLst/>
            <a:ahLst/>
            <a:cxnLst/>
            <a:rect l="l" t="t" r="r" b="b"/>
            <a:pathLst>
              <a:path w="18288000" h="8843645">
                <a:moveTo>
                  <a:pt x="18287998" y="8843545"/>
                </a:moveTo>
                <a:lnTo>
                  <a:pt x="0" y="8843545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8843545"/>
                </a:lnTo>
                <a:close/>
              </a:path>
            </a:pathLst>
          </a:custGeom>
          <a:solidFill>
            <a:srgbClr val="F1FA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244257"/>
                </a:solidFill>
                <a:latin typeface="Gill Sans MT"/>
                <a:cs typeface="Gill Sans MT"/>
              </a:defRPr>
            </a:lvl1pPr>
          </a:lstStyle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/>
              <a:t>Información</a:t>
            </a:r>
            <a:r>
              <a:rPr spc="275" dirty="0"/>
              <a:t> </a:t>
            </a:r>
            <a:r>
              <a:rPr spc="185" dirty="0"/>
              <a:t>2022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2442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244257"/>
                </a:solidFill>
                <a:latin typeface="Gill Sans MT"/>
                <a:cs typeface="Gill Sans MT"/>
              </a:defRPr>
            </a:lvl1pPr>
          </a:lstStyle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/>
              <a:t>Información</a:t>
            </a:r>
            <a:r>
              <a:rPr spc="275" dirty="0"/>
              <a:t> </a:t>
            </a:r>
            <a:r>
              <a:rPr spc="185" dirty="0"/>
              <a:t>2022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8/4/2023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42C2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244257"/>
                </a:solidFill>
                <a:latin typeface="Gill Sans MT"/>
                <a:cs typeface="Gill Sans MT"/>
              </a:defRPr>
            </a:lvl1pPr>
          </a:lstStyle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/>
              <a:t>Información</a:t>
            </a:r>
            <a:r>
              <a:rPr spc="275" dirty="0"/>
              <a:t> </a:t>
            </a:r>
            <a:r>
              <a:rPr spc="185" dirty="0"/>
              <a:t>2022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8/4/2023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1FA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244257"/>
                </a:solidFill>
                <a:latin typeface="Gill Sans MT"/>
                <a:cs typeface="Gill Sans MT"/>
              </a:defRPr>
            </a:lvl1pPr>
          </a:lstStyle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/>
              <a:t>Información</a:t>
            </a:r>
            <a:r>
              <a:rPr spc="275" dirty="0"/>
              <a:t> </a:t>
            </a:r>
            <a:r>
              <a:rPr spc="185" dirty="0"/>
              <a:t>2022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8/4/2023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6874" y="972613"/>
            <a:ext cx="17061815" cy="4203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2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649746" y="2217262"/>
            <a:ext cx="8143875" cy="2959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489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244257"/>
                </a:solidFill>
                <a:latin typeface="Gill Sans MT"/>
                <a:cs typeface="Gill Sans MT"/>
              </a:defRPr>
            </a:lvl1pPr>
          </a:lstStyle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/>
              <a:t>Información</a:t>
            </a:r>
            <a:r>
              <a:rPr spc="275" dirty="0"/>
              <a:t> </a:t>
            </a:r>
            <a:r>
              <a:rPr spc="185" dirty="0"/>
              <a:t>2022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cri.biblioteca@edpuniversity.edu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puniversity.ed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1066800" y="3009900"/>
            <a:ext cx="15240000" cy="3272050"/>
          </a:xfrm>
          <a:prstGeom prst="rect">
            <a:avLst/>
          </a:prstGeom>
        </p:spPr>
        <p:txBody>
          <a:bodyPr vert="horz" wrap="square" lIns="0" tIns="167005" rIns="0" bIns="0" rtlCol="0">
            <a:spAutoFit/>
          </a:bodyPr>
          <a:lstStyle/>
          <a:p>
            <a:pPr marL="12700" marR="5080" indent="371475" algn="ctr">
              <a:lnSpc>
                <a:spcPts val="12080"/>
              </a:lnSpc>
              <a:spcBef>
                <a:spcPts val="1315"/>
              </a:spcBef>
              <a:tabLst>
                <a:tab pos="5466080" algn="l"/>
                <a:tab pos="7736840" algn="l"/>
              </a:tabLst>
            </a:pPr>
            <a:r>
              <a:rPr sz="10000" spc="1005" dirty="0" smtClean="0">
                <a:solidFill>
                  <a:srgbClr val="F1F9FF"/>
                </a:solidFill>
              </a:rPr>
              <a:t>BAS</a:t>
            </a:r>
            <a:r>
              <a:rPr sz="10000" spc="1000" dirty="0" smtClean="0">
                <a:solidFill>
                  <a:srgbClr val="F1F9FF"/>
                </a:solidFill>
              </a:rPr>
              <a:t>E</a:t>
            </a:r>
            <a:r>
              <a:rPr sz="10000" spc="-235" dirty="0" smtClean="0">
                <a:solidFill>
                  <a:srgbClr val="F1F9FF"/>
                </a:solidFill>
              </a:rPr>
              <a:t>S</a:t>
            </a:r>
            <a:r>
              <a:rPr lang="en-US" sz="10000" dirty="0" smtClean="0">
                <a:solidFill>
                  <a:srgbClr val="F1F9FF"/>
                </a:solidFill>
              </a:rPr>
              <a:t> </a:t>
            </a:r>
            <a:r>
              <a:rPr sz="10000" spc="315" dirty="0" smtClean="0">
                <a:solidFill>
                  <a:srgbClr val="F1F9FF"/>
                </a:solidFill>
              </a:rPr>
              <a:t>D</a:t>
            </a:r>
            <a:r>
              <a:rPr sz="10000" spc="-925" dirty="0" smtClean="0">
                <a:solidFill>
                  <a:srgbClr val="F1F9FF"/>
                </a:solidFill>
              </a:rPr>
              <a:t>E</a:t>
            </a:r>
            <a:r>
              <a:rPr lang="en-US" sz="10000" dirty="0">
                <a:solidFill>
                  <a:srgbClr val="F1F9FF"/>
                </a:solidFill>
              </a:rPr>
              <a:t> </a:t>
            </a:r>
            <a:r>
              <a:rPr sz="10000" spc="625" dirty="0" smtClean="0">
                <a:solidFill>
                  <a:srgbClr val="F1F9FF"/>
                </a:solidFill>
              </a:rPr>
              <a:t>DAT</a:t>
            </a:r>
            <a:r>
              <a:rPr sz="10000" spc="620" dirty="0" smtClean="0">
                <a:solidFill>
                  <a:srgbClr val="F1F9FF"/>
                </a:solidFill>
              </a:rPr>
              <a:t>O</a:t>
            </a:r>
            <a:r>
              <a:rPr sz="10000" spc="-615" dirty="0" smtClean="0">
                <a:solidFill>
                  <a:srgbClr val="F1F9FF"/>
                </a:solidFill>
              </a:rPr>
              <a:t>S</a:t>
            </a:r>
            <a:r>
              <a:rPr sz="10000" spc="375" dirty="0" smtClean="0">
                <a:solidFill>
                  <a:srgbClr val="F1F9FF"/>
                </a:solidFill>
              </a:rPr>
              <a:t> </a:t>
            </a:r>
            <a:r>
              <a:rPr sz="10000" spc="720" dirty="0" smtClean="0">
                <a:solidFill>
                  <a:srgbClr val="F1F9FF"/>
                </a:solidFill>
              </a:rPr>
              <a:t>I</a:t>
            </a:r>
            <a:r>
              <a:rPr sz="10000" spc="730" dirty="0" smtClean="0">
                <a:solidFill>
                  <a:srgbClr val="F1F9FF"/>
                </a:solidFill>
              </a:rPr>
              <a:t>N</a:t>
            </a:r>
            <a:r>
              <a:rPr sz="10000" spc="725" dirty="0" smtClean="0">
                <a:solidFill>
                  <a:srgbClr val="F1F9FF"/>
                </a:solidFill>
              </a:rPr>
              <a:t>ST</a:t>
            </a:r>
            <a:r>
              <a:rPr sz="10000" spc="720" dirty="0" smtClean="0">
                <a:solidFill>
                  <a:srgbClr val="F1F9FF"/>
                </a:solidFill>
              </a:rPr>
              <a:t>I</a:t>
            </a:r>
            <a:r>
              <a:rPr sz="10000" spc="725" dirty="0" smtClean="0">
                <a:solidFill>
                  <a:srgbClr val="F1F9FF"/>
                </a:solidFill>
              </a:rPr>
              <a:t>T</a:t>
            </a:r>
            <a:r>
              <a:rPr sz="10000" spc="730" dirty="0" smtClean="0">
                <a:solidFill>
                  <a:srgbClr val="F1F9FF"/>
                </a:solidFill>
              </a:rPr>
              <a:t>UC</a:t>
            </a:r>
            <a:r>
              <a:rPr sz="10000" spc="720" dirty="0" smtClean="0">
                <a:solidFill>
                  <a:srgbClr val="F1F9FF"/>
                </a:solidFill>
              </a:rPr>
              <a:t>IO</a:t>
            </a:r>
            <a:r>
              <a:rPr sz="10000" spc="730" dirty="0" smtClean="0">
                <a:solidFill>
                  <a:srgbClr val="F1F9FF"/>
                </a:solidFill>
              </a:rPr>
              <a:t>N</a:t>
            </a:r>
            <a:r>
              <a:rPr sz="10000" spc="725" dirty="0" smtClean="0">
                <a:solidFill>
                  <a:srgbClr val="F1F9FF"/>
                </a:solidFill>
              </a:rPr>
              <a:t>A</a:t>
            </a:r>
            <a:r>
              <a:rPr sz="10000" spc="720" dirty="0" smtClean="0">
                <a:solidFill>
                  <a:srgbClr val="F1F9FF"/>
                </a:solidFill>
              </a:rPr>
              <a:t>LE</a:t>
            </a:r>
            <a:r>
              <a:rPr sz="10000" spc="-515" dirty="0" smtClean="0">
                <a:solidFill>
                  <a:srgbClr val="F1F9FF"/>
                </a:solidFill>
              </a:rPr>
              <a:t>S</a:t>
            </a:r>
            <a:endParaRPr sz="10000" dirty="0"/>
          </a:p>
        </p:txBody>
      </p:sp>
      <p:sp>
        <p:nvSpPr>
          <p:cNvPr id="3" name="object 3"/>
          <p:cNvSpPr txBox="1"/>
          <p:nvPr/>
        </p:nvSpPr>
        <p:spPr>
          <a:xfrm>
            <a:off x="4648200" y="7460001"/>
            <a:ext cx="9601200" cy="5235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20800"/>
              </a:lnSpc>
              <a:spcBef>
                <a:spcPts val="100"/>
              </a:spcBef>
            </a:pPr>
            <a:r>
              <a:rPr lang="en-US" sz="3000" dirty="0" smtClean="0">
                <a:solidFill>
                  <a:schemeClr val="bg1"/>
                </a:solidFill>
                <a:latin typeface="Gill Sans MT"/>
                <a:cs typeface="Gill Sans MT"/>
              </a:rPr>
              <a:t>CENTRO DE RECURSOS PARA LA INFORMACIÓN</a:t>
            </a:r>
            <a:endParaRPr sz="3000" dirty="0">
              <a:solidFill>
                <a:schemeClr val="bg1"/>
              </a:solidFill>
              <a:latin typeface="Gill Sans MT"/>
              <a:cs typeface="Gill Sans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736896" y="170971"/>
            <a:ext cx="10839450" cy="7070725"/>
            <a:chOff x="3736896" y="170971"/>
            <a:chExt cx="10839450" cy="7070725"/>
          </a:xfrm>
        </p:grpSpPr>
        <p:sp>
          <p:nvSpPr>
            <p:cNvPr id="5" name="object 5"/>
            <p:cNvSpPr/>
            <p:nvPr/>
          </p:nvSpPr>
          <p:spPr>
            <a:xfrm>
              <a:off x="3736886" y="2556166"/>
              <a:ext cx="10839450" cy="4685665"/>
            </a:xfrm>
            <a:custGeom>
              <a:avLst/>
              <a:gdLst/>
              <a:ahLst/>
              <a:cxnLst/>
              <a:rect l="l" t="t" r="r" b="b"/>
              <a:pathLst>
                <a:path w="10839450" h="4685665">
                  <a:moveTo>
                    <a:pt x="10839450" y="4599483"/>
                  </a:moveTo>
                  <a:lnTo>
                    <a:pt x="0" y="4599483"/>
                  </a:lnTo>
                  <a:lnTo>
                    <a:pt x="0" y="4685208"/>
                  </a:lnTo>
                  <a:lnTo>
                    <a:pt x="10839450" y="4685208"/>
                  </a:lnTo>
                  <a:lnTo>
                    <a:pt x="10839450" y="4599483"/>
                  </a:lnTo>
                  <a:close/>
                </a:path>
                <a:path w="10839450" h="4685665">
                  <a:moveTo>
                    <a:pt x="10839450" y="0"/>
                  </a:moveTo>
                  <a:lnTo>
                    <a:pt x="0" y="0"/>
                  </a:lnTo>
                  <a:lnTo>
                    <a:pt x="0" y="85725"/>
                  </a:lnTo>
                  <a:lnTo>
                    <a:pt x="10839450" y="85725"/>
                  </a:lnTo>
                  <a:lnTo>
                    <a:pt x="10839450" y="0"/>
                  </a:lnTo>
                  <a:close/>
                </a:path>
              </a:pathLst>
            </a:custGeom>
            <a:solidFill>
              <a:srgbClr val="F1F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31501" y="170971"/>
              <a:ext cx="3829049" cy="208597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303382"/>
            <a:ext cx="18288000" cy="983615"/>
          </a:xfrm>
          <a:custGeom>
            <a:avLst/>
            <a:gdLst/>
            <a:ahLst/>
            <a:cxnLst/>
            <a:rect l="l" t="t" r="r" b="b"/>
            <a:pathLst>
              <a:path w="18288000" h="983615">
                <a:moveTo>
                  <a:pt x="18287998" y="983616"/>
                </a:moveTo>
                <a:lnTo>
                  <a:pt x="0" y="983616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983616"/>
                </a:lnTo>
                <a:close/>
              </a:path>
            </a:pathLst>
          </a:custGeom>
          <a:solidFill>
            <a:srgbClr val="42C2D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883471" y="1749546"/>
            <a:ext cx="15188565" cy="6505575"/>
            <a:chOff x="1883471" y="1749546"/>
            <a:chExt cx="15188565" cy="650557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22068" y="1749546"/>
              <a:ext cx="14849474" cy="650557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907283" y="4426629"/>
              <a:ext cx="498475" cy="558165"/>
            </a:xfrm>
            <a:custGeom>
              <a:avLst/>
              <a:gdLst/>
              <a:ahLst/>
              <a:cxnLst/>
              <a:rect l="l" t="t" r="r" b="b"/>
              <a:pathLst>
                <a:path w="498475" h="558164">
                  <a:moveTo>
                    <a:pt x="0" y="557848"/>
                  </a:moveTo>
                  <a:lnTo>
                    <a:pt x="498040" y="0"/>
                  </a:lnTo>
                </a:path>
              </a:pathLst>
            </a:custGeom>
            <a:ln w="47620">
              <a:solidFill>
                <a:srgbClr val="40BE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44081" y="4314020"/>
              <a:ext cx="164334" cy="16623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804457" y="3719645"/>
              <a:ext cx="1609725" cy="1408430"/>
            </a:xfrm>
            <a:custGeom>
              <a:avLst/>
              <a:gdLst/>
              <a:ahLst/>
              <a:cxnLst/>
              <a:rect l="l" t="t" r="r" b="b"/>
              <a:pathLst>
                <a:path w="1609725" h="1408429">
                  <a:moveTo>
                    <a:pt x="0" y="1408135"/>
                  </a:moveTo>
                  <a:lnTo>
                    <a:pt x="1609469" y="0"/>
                  </a:lnTo>
                </a:path>
              </a:pathLst>
            </a:custGeom>
            <a:ln w="47622">
              <a:solidFill>
                <a:srgbClr val="40BE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360994" y="3617457"/>
              <a:ext cx="166336" cy="164096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640478" y="4926688"/>
            <a:ext cx="1703705" cy="1511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6100"/>
              </a:lnSpc>
              <a:spcBef>
                <a:spcPts val="100"/>
              </a:spcBef>
            </a:pPr>
            <a:r>
              <a:rPr sz="2800" spc="-45" dirty="0">
                <a:latin typeface="Arial"/>
                <a:cs typeface="Arial"/>
              </a:rPr>
              <a:t>Pulse</a:t>
            </a:r>
            <a:r>
              <a:rPr sz="2800" spc="-120" dirty="0">
                <a:latin typeface="Arial"/>
                <a:cs typeface="Arial"/>
              </a:rPr>
              <a:t> </a:t>
            </a:r>
            <a:r>
              <a:rPr sz="2800" spc="-20" dirty="0">
                <a:latin typeface="Arial"/>
                <a:cs typeface="Arial"/>
              </a:rPr>
              <a:t>para </a:t>
            </a:r>
            <a:r>
              <a:rPr sz="2800" dirty="0">
                <a:latin typeface="Arial"/>
                <a:cs typeface="Arial"/>
              </a:rPr>
              <a:t>acceder</a:t>
            </a:r>
            <a:r>
              <a:rPr sz="2800" spc="-110" dirty="0">
                <a:latin typeface="Arial"/>
                <a:cs typeface="Arial"/>
              </a:rPr>
              <a:t> </a:t>
            </a:r>
            <a:r>
              <a:rPr sz="2800" spc="-25" dirty="0">
                <a:latin typeface="Arial"/>
                <a:cs typeface="Arial"/>
              </a:rPr>
              <a:t>al </a:t>
            </a:r>
            <a:r>
              <a:rPr sz="2800" spc="-10" dirty="0">
                <a:latin typeface="Arial"/>
                <a:cs typeface="Arial"/>
              </a:rPr>
              <a:t>recurso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08580" y="5063005"/>
            <a:ext cx="2370455" cy="1092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85445">
              <a:lnSpc>
                <a:spcPct val="116700"/>
              </a:lnSpc>
              <a:spcBef>
                <a:spcPts val="95"/>
              </a:spcBef>
            </a:pPr>
            <a:r>
              <a:rPr sz="3000" dirty="0">
                <a:latin typeface="Arial"/>
                <a:cs typeface="Arial"/>
              </a:rPr>
              <a:t>Barra</a:t>
            </a:r>
            <a:r>
              <a:rPr sz="3000" spc="-55" dirty="0">
                <a:latin typeface="Arial"/>
                <a:cs typeface="Arial"/>
              </a:rPr>
              <a:t> </a:t>
            </a:r>
            <a:r>
              <a:rPr sz="3000" spc="-25" dirty="0">
                <a:latin typeface="Arial"/>
                <a:cs typeface="Arial"/>
              </a:rPr>
              <a:t>de </a:t>
            </a:r>
            <a:r>
              <a:rPr sz="3000" spc="-10" dirty="0">
                <a:latin typeface="Arial"/>
                <a:cs typeface="Arial"/>
              </a:rPr>
              <a:t>Herramientas</a:t>
            </a:r>
            <a:endParaRPr sz="30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4832063" y="6694384"/>
            <a:ext cx="692785" cy="509270"/>
            <a:chOff x="14832063" y="6694384"/>
            <a:chExt cx="692785" cy="509270"/>
          </a:xfrm>
        </p:grpSpPr>
        <p:sp>
          <p:nvSpPr>
            <p:cNvPr id="12" name="object 12"/>
            <p:cNvSpPr/>
            <p:nvPr/>
          </p:nvSpPr>
          <p:spPr>
            <a:xfrm>
              <a:off x="14855876" y="6790054"/>
              <a:ext cx="548640" cy="389890"/>
            </a:xfrm>
            <a:custGeom>
              <a:avLst/>
              <a:gdLst/>
              <a:ahLst/>
              <a:cxnLst/>
              <a:rect l="l" t="t" r="r" b="b"/>
              <a:pathLst>
                <a:path w="548640" h="389890">
                  <a:moveTo>
                    <a:pt x="0" y="389570"/>
                  </a:moveTo>
                  <a:lnTo>
                    <a:pt x="548195" y="0"/>
                  </a:lnTo>
                </a:path>
              </a:pathLst>
            </a:custGeom>
            <a:ln w="47540">
              <a:solidFill>
                <a:srgbClr val="40BE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358271" y="6694384"/>
              <a:ext cx="166062" cy="163912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2861923" y="6850853"/>
            <a:ext cx="2061845" cy="1092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69215">
              <a:lnSpc>
                <a:spcPct val="116700"/>
              </a:lnSpc>
              <a:spcBef>
                <a:spcPts val="95"/>
              </a:spcBef>
            </a:pPr>
            <a:r>
              <a:rPr sz="3000" spc="-45" dirty="0">
                <a:latin typeface="Arial"/>
                <a:cs typeface="Arial"/>
              </a:rPr>
              <a:t>Pulse</a:t>
            </a:r>
            <a:r>
              <a:rPr sz="3000" spc="-135" dirty="0">
                <a:latin typeface="Arial"/>
                <a:cs typeface="Arial"/>
              </a:rPr>
              <a:t> </a:t>
            </a:r>
            <a:r>
              <a:rPr sz="3000" spc="-20" dirty="0">
                <a:latin typeface="Arial"/>
                <a:cs typeface="Arial"/>
              </a:rPr>
              <a:t>para </a:t>
            </a:r>
            <a:r>
              <a:rPr sz="3000" dirty="0">
                <a:latin typeface="Arial"/>
                <a:cs typeface="Arial"/>
              </a:rPr>
              <a:t>generar</a:t>
            </a:r>
            <a:r>
              <a:rPr sz="3000" spc="150" dirty="0">
                <a:latin typeface="Arial"/>
                <a:cs typeface="Arial"/>
              </a:rPr>
              <a:t> </a:t>
            </a:r>
            <a:r>
              <a:rPr sz="3000" spc="-20" dirty="0">
                <a:latin typeface="Arial"/>
                <a:cs typeface="Arial"/>
              </a:rPr>
              <a:t>cita</a:t>
            </a:r>
            <a:endParaRPr sz="30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>
                <a:solidFill>
                  <a:srgbClr val="F1FAFF"/>
                </a:solidFill>
              </a:rPr>
              <a:t>Centro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50" dirty="0">
                <a:solidFill>
                  <a:srgbClr val="F1FAFF"/>
                </a:solidFill>
              </a:rPr>
              <a:t>de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>
                <a:solidFill>
                  <a:srgbClr val="F1FAFF"/>
                </a:solidFill>
              </a:rPr>
              <a:t>Recursos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00" dirty="0">
                <a:solidFill>
                  <a:srgbClr val="F1FAFF"/>
                </a:solidFill>
              </a:rPr>
              <a:t>para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80" dirty="0">
                <a:solidFill>
                  <a:srgbClr val="F1FAFF"/>
                </a:solidFill>
              </a:rPr>
              <a:t>la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 err="1">
                <a:solidFill>
                  <a:srgbClr val="F1FAFF"/>
                </a:solidFill>
              </a:rPr>
              <a:t>Información</a:t>
            </a:r>
            <a:r>
              <a:rPr spc="275" dirty="0">
                <a:solidFill>
                  <a:srgbClr val="F1FAFF"/>
                </a:solidFill>
              </a:rPr>
              <a:t> </a:t>
            </a:r>
            <a:r>
              <a:rPr spc="185" dirty="0" smtClean="0">
                <a:solidFill>
                  <a:srgbClr val="F1FAFF"/>
                </a:solidFill>
              </a:rPr>
              <a:t>202</a:t>
            </a:r>
            <a:r>
              <a:rPr lang="en-US" spc="185" dirty="0" smtClean="0">
                <a:solidFill>
                  <a:srgbClr val="F1FAFF"/>
                </a:solidFill>
              </a:rPr>
              <a:t>3</a:t>
            </a:r>
            <a:endParaRPr spc="185" dirty="0">
              <a:solidFill>
                <a:srgbClr val="F1FA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303377"/>
            <a:ext cx="18288000" cy="984250"/>
          </a:xfrm>
          <a:custGeom>
            <a:avLst/>
            <a:gdLst/>
            <a:ahLst/>
            <a:cxnLst/>
            <a:rect l="l" t="t" r="r" b="b"/>
            <a:pathLst>
              <a:path w="18288000" h="984250">
                <a:moveTo>
                  <a:pt x="18287998" y="983622"/>
                </a:moveTo>
                <a:lnTo>
                  <a:pt x="0" y="983622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983622"/>
                </a:lnTo>
                <a:close/>
              </a:path>
            </a:pathLst>
          </a:custGeom>
          <a:solidFill>
            <a:srgbClr val="42C2D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4050" y="1028700"/>
            <a:ext cx="15335249" cy="747712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62170" y="6166282"/>
            <a:ext cx="3570604" cy="25457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16500"/>
              </a:lnSpc>
              <a:spcBef>
                <a:spcPts val="95"/>
              </a:spcBef>
            </a:pPr>
            <a:r>
              <a:rPr sz="3550" spc="-45" dirty="0">
                <a:latin typeface="Arial"/>
                <a:cs typeface="Arial"/>
              </a:rPr>
              <a:t>Seleccione</a:t>
            </a:r>
            <a:r>
              <a:rPr sz="3550" spc="-175" dirty="0">
                <a:latin typeface="Arial"/>
                <a:cs typeface="Arial"/>
              </a:rPr>
              <a:t> </a:t>
            </a:r>
            <a:r>
              <a:rPr sz="3550" spc="-25" dirty="0">
                <a:latin typeface="Arial"/>
                <a:cs typeface="Arial"/>
              </a:rPr>
              <a:t>el </a:t>
            </a:r>
            <a:r>
              <a:rPr sz="3550" spc="100" dirty="0">
                <a:latin typeface="Arial"/>
                <a:cs typeface="Arial"/>
              </a:rPr>
              <a:t>formato</a:t>
            </a:r>
            <a:r>
              <a:rPr sz="3550" spc="-20" dirty="0">
                <a:latin typeface="Arial"/>
                <a:cs typeface="Arial"/>
              </a:rPr>
              <a:t> </a:t>
            </a:r>
            <a:r>
              <a:rPr sz="3550" dirty="0">
                <a:latin typeface="Arial"/>
                <a:cs typeface="Arial"/>
              </a:rPr>
              <a:t>de</a:t>
            </a:r>
            <a:r>
              <a:rPr sz="3550" spc="-15" dirty="0">
                <a:latin typeface="Arial"/>
                <a:cs typeface="Arial"/>
              </a:rPr>
              <a:t> </a:t>
            </a:r>
            <a:r>
              <a:rPr sz="3550" spc="-20" dirty="0">
                <a:latin typeface="Arial"/>
                <a:cs typeface="Arial"/>
              </a:rPr>
              <a:t>cita </a:t>
            </a:r>
            <a:r>
              <a:rPr sz="3550" dirty="0">
                <a:latin typeface="Arial"/>
                <a:cs typeface="Arial"/>
              </a:rPr>
              <a:t>de</a:t>
            </a:r>
            <a:r>
              <a:rPr sz="3550" spc="-25" dirty="0">
                <a:latin typeface="Arial"/>
                <a:cs typeface="Arial"/>
              </a:rPr>
              <a:t> </a:t>
            </a:r>
            <a:r>
              <a:rPr sz="3550" dirty="0">
                <a:latin typeface="Arial"/>
                <a:cs typeface="Arial"/>
              </a:rPr>
              <a:t>su</a:t>
            </a:r>
            <a:r>
              <a:rPr sz="3550" spc="-25" dirty="0">
                <a:latin typeface="Arial"/>
                <a:cs typeface="Arial"/>
              </a:rPr>
              <a:t> </a:t>
            </a:r>
            <a:r>
              <a:rPr sz="3550" spc="-10" dirty="0">
                <a:latin typeface="Arial"/>
                <a:cs typeface="Arial"/>
              </a:rPr>
              <a:t>preferencia </a:t>
            </a:r>
            <a:r>
              <a:rPr sz="3550" spc="-229" dirty="0">
                <a:latin typeface="Arial"/>
                <a:cs typeface="Arial"/>
              </a:rPr>
              <a:t>(</a:t>
            </a:r>
            <a:r>
              <a:rPr sz="3550" spc="-25" dirty="0">
                <a:latin typeface="Arial"/>
                <a:cs typeface="Arial"/>
              </a:rPr>
              <a:t> </a:t>
            </a:r>
            <a:r>
              <a:rPr sz="3550" spc="-265" dirty="0">
                <a:latin typeface="Arial"/>
                <a:cs typeface="Arial"/>
              </a:rPr>
              <a:t>APA</a:t>
            </a:r>
            <a:r>
              <a:rPr sz="3550" spc="-30" dirty="0">
                <a:latin typeface="Arial"/>
                <a:cs typeface="Arial"/>
              </a:rPr>
              <a:t> </a:t>
            </a:r>
            <a:r>
              <a:rPr sz="3550" dirty="0">
                <a:latin typeface="Arial"/>
                <a:cs typeface="Arial"/>
              </a:rPr>
              <a:t>7ma</a:t>
            </a:r>
            <a:r>
              <a:rPr sz="3550" spc="-25" dirty="0">
                <a:latin typeface="Arial"/>
                <a:cs typeface="Arial"/>
              </a:rPr>
              <a:t> ed)</a:t>
            </a:r>
            <a:endParaRPr sz="355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4473454" y="6814402"/>
            <a:ext cx="1012190" cy="486409"/>
            <a:chOff x="4473454" y="6814402"/>
            <a:chExt cx="1012190" cy="486409"/>
          </a:xfrm>
        </p:grpSpPr>
        <p:sp>
          <p:nvSpPr>
            <p:cNvPr id="6" name="object 6"/>
            <p:cNvSpPr/>
            <p:nvPr/>
          </p:nvSpPr>
          <p:spPr>
            <a:xfrm>
              <a:off x="4497266" y="6913309"/>
              <a:ext cx="854710" cy="363220"/>
            </a:xfrm>
            <a:custGeom>
              <a:avLst/>
              <a:gdLst/>
              <a:ahLst/>
              <a:cxnLst/>
              <a:rect l="l" t="t" r="r" b="b"/>
              <a:pathLst>
                <a:path w="854710" h="363220">
                  <a:moveTo>
                    <a:pt x="0" y="363200"/>
                  </a:moveTo>
                  <a:lnTo>
                    <a:pt x="854569" y="0"/>
                  </a:lnTo>
                </a:path>
              </a:pathLst>
            </a:custGeom>
            <a:ln w="47635">
              <a:solidFill>
                <a:srgbClr val="40BE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22004" y="6814402"/>
              <a:ext cx="163409" cy="17916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>
                <a:solidFill>
                  <a:srgbClr val="F1FAFF"/>
                </a:solidFill>
              </a:rPr>
              <a:t>Centro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50" dirty="0">
                <a:solidFill>
                  <a:srgbClr val="F1FAFF"/>
                </a:solidFill>
              </a:rPr>
              <a:t>de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>
                <a:solidFill>
                  <a:srgbClr val="F1FAFF"/>
                </a:solidFill>
              </a:rPr>
              <a:t>Recursos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00" dirty="0">
                <a:solidFill>
                  <a:srgbClr val="F1FAFF"/>
                </a:solidFill>
              </a:rPr>
              <a:t>para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80" dirty="0">
                <a:solidFill>
                  <a:srgbClr val="F1FAFF"/>
                </a:solidFill>
              </a:rPr>
              <a:t>la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 err="1">
                <a:solidFill>
                  <a:srgbClr val="F1FAFF"/>
                </a:solidFill>
              </a:rPr>
              <a:t>Información</a:t>
            </a:r>
            <a:r>
              <a:rPr spc="275" dirty="0">
                <a:solidFill>
                  <a:srgbClr val="F1FAFF"/>
                </a:solidFill>
              </a:rPr>
              <a:t> </a:t>
            </a:r>
            <a:r>
              <a:rPr spc="185" dirty="0" smtClean="0">
                <a:solidFill>
                  <a:srgbClr val="F1FAFF"/>
                </a:solidFill>
              </a:rPr>
              <a:t>202</a:t>
            </a:r>
            <a:r>
              <a:rPr lang="en-US" spc="185" dirty="0" smtClean="0">
                <a:solidFill>
                  <a:srgbClr val="F1FAFF"/>
                </a:solidFill>
              </a:rPr>
              <a:t>3</a:t>
            </a:r>
            <a:endParaRPr spc="185" dirty="0">
              <a:solidFill>
                <a:srgbClr val="F1FA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303377"/>
            <a:ext cx="18288000" cy="984250"/>
          </a:xfrm>
          <a:custGeom>
            <a:avLst/>
            <a:gdLst/>
            <a:ahLst/>
            <a:cxnLst/>
            <a:rect l="l" t="t" r="r" b="b"/>
            <a:pathLst>
              <a:path w="18288000" h="984250">
                <a:moveTo>
                  <a:pt x="18287998" y="983622"/>
                </a:moveTo>
                <a:lnTo>
                  <a:pt x="0" y="983622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983622"/>
                </a:lnTo>
                <a:close/>
              </a:path>
            </a:pathLst>
          </a:custGeom>
          <a:solidFill>
            <a:srgbClr val="F1FA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12949" y="1523988"/>
            <a:ext cx="15830547" cy="723899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556904" y="3118632"/>
            <a:ext cx="3738879" cy="2349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15500"/>
              </a:lnSpc>
              <a:spcBef>
                <a:spcPts val="95"/>
              </a:spcBef>
            </a:pPr>
            <a:r>
              <a:rPr sz="3300" b="0" spc="-85" dirty="0">
                <a:solidFill>
                  <a:srgbClr val="244257"/>
                </a:solidFill>
                <a:latin typeface="Lucida Sans"/>
                <a:cs typeface="Lucida Sans"/>
              </a:rPr>
              <a:t>Realizar</a:t>
            </a:r>
            <a:r>
              <a:rPr sz="3300" b="0" spc="-135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b="0" spc="-25" dirty="0">
                <a:solidFill>
                  <a:srgbClr val="244257"/>
                </a:solidFill>
                <a:latin typeface="Lucida Sans"/>
                <a:cs typeface="Lucida Sans"/>
              </a:rPr>
              <a:t>una </a:t>
            </a:r>
            <a:r>
              <a:rPr sz="3300" b="0" spc="-40" dirty="0">
                <a:solidFill>
                  <a:srgbClr val="244257"/>
                </a:solidFill>
                <a:latin typeface="Lucida Sans"/>
                <a:cs typeface="Lucida Sans"/>
              </a:rPr>
              <a:t>búsqueda</a:t>
            </a:r>
            <a:r>
              <a:rPr sz="3300" b="0" spc="-195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b="0" spc="-10" dirty="0">
                <a:solidFill>
                  <a:srgbClr val="244257"/>
                </a:solidFill>
                <a:latin typeface="Lucida Sans"/>
                <a:cs typeface="Lucida Sans"/>
              </a:rPr>
              <a:t>dentro </a:t>
            </a:r>
            <a:r>
              <a:rPr sz="3300" b="0" dirty="0">
                <a:solidFill>
                  <a:srgbClr val="244257"/>
                </a:solidFill>
                <a:latin typeface="Lucida Sans"/>
                <a:cs typeface="Lucida Sans"/>
              </a:rPr>
              <a:t>de</a:t>
            </a:r>
            <a:r>
              <a:rPr sz="3300" b="0" spc="-190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b="0" spc="-35" dirty="0">
                <a:solidFill>
                  <a:srgbClr val="244257"/>
                </a:solidFill>
                <a:latin typeface="Lucida Sans"/>
                <a:cs typeface="Lucida Sans"/>
              </a:rPr>
              <a:t>la</a:t>
            </a:r>
            <a:r>
              <a:rPr sz="3300" b="0" spc="-190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b="0" spc="-90" dirty="0">
                <a:solidFill>
                  <a:srgbClr val="244257"/>
                </a:solidFill>
                <a:latin typeface="Lucida Sans"/>
                <a:cs typeface="Lucida Sans"/>
              </a:rPr>
              <a:t>colección</a:t>
            </a:r>
            <a:r>
              <a:rPr sz="3300" b="0" spc="-185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b="0" spc="-25" dirty="0">
                <a:solidFill>
                  <a:srgbClr val="244257"/>
                </a:solidFill>
                <a:latin typeface="Lucida Sans"/>
                <a:cs typeface="Lucida Sans"/>
              </a:rPr>
              <a:t>de </a:t>
            </a:r>
            <a:r>
              <a:rPr sz="3300" b="0" spc="-20" dirty="0">
                <a:solidFill>
                  <a:srgbClr val="244257"/>
                </a:solidFill>
                <a:latin typeface="Lucida Sans"/>
                <a:cs typeface="Lucida Sans"/>
              </a:rPr>
              <a:t>hemeroteca</a:t>
            </a:r>
            <a:r>
              <a:rPr sz="3300" b="0" spc="-220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b="0" spc="-45" dirty="0">
                <a:solidFill>
                  <a:srgbClr val="244257"/>
                </a:solidFill>
                <a:latin typeface="Lucida Sans"/>
                <a:cs typeface="Lucida Sans"/>
              </a:rPr>
              <a:t>virtual</a:t>
            </a:r>
            <a:endParaRPr sz="3300">
              <a:latin typeface="Lucida Sans"/>
              <a:cs typeface="Lucida San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303369" y="4830333"/>
            <a:ext cx="6769734" cy="1905000"/>
            <a:chOff x="6303369" y="4830333"/>
            <a:chExt cx="6769734" cy="1905000"/>
          </a:xfrm>
        </p:grpSpPr>
        <p:sp>
          <p:nvSpPr>
            <p:cNvPr id="6" name="object 6"/>
            <p:cNvSpPr/>
            <p:nvPr/>
          </p:nvSpPr>
          <p:spPr>
            <a:xfrm>
              <a:off x="6327181" y="4854145"/>
              <a:ext cx="932815" cy="347345"/>
            </a:xfrm>
            <a:custGeom>
              <a:avLst/>
              <a:gdLst/>
              <a:ahLst/>
              <a:cxnLst/>
              <a:rect l="l" t="t" r="r" b="b"/>
              <a:pathLst>
                <a:path w="932815" h="347345">
                  <a:moveTo>
                    <a:pt x="0" y="0"/>
                  </a:moveTo>
                  <a:lnTo>
                    <a:pt x="932586" y="347335"/>
                  </a:lnTo>
                </a:path>
              </a:pathLst>
            </a:custGeom>
            <a:ln w="47635">
              <a:solidFill>
                <a:srgbClr val="40BE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33348" y="5119024"/>
              <a:ext cx="162037" cy="18157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1425211" y="6200958"/>
              <a:ext cx="1624330" cy="435609"/>
            </a:xfrm>
            <a:custGeom>
              <a:avLst/>
              <a:gdLst/>
              <a:ahLst/>
              <a:cxnLst/>
              <a:rect l="l" t="t" r="r" b="b"/>
              <a:pathLst>
                <a:path w="1624330" h="435609">
                  <a:moveTo>
                    <a:pt x="1624074" y="0"/>
                  </a:moveTo>
                  <a:lnTo>
                    <a:pt x="0" y="435169"/>
                  </a:lnTo>
                </a:path>
              </a:pathLst>
            </a:custGeom>
            <a:ln w="47623">
              <a:solidFill>
                <a:srgbClr val="40BE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286456" y="6549487"/>
              <a:ext cx="158058" cy="185615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3138190" y="5252267"/>
            <a:ext cx="3870960" cy="11874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67945">
              <a:lnSpc>
                <a:spcPct val="115500"/>
              </a:lnSpc>
              <a:spcBef>
                <a:spcPts val="95"/>
              </a:spcBef>
            </a:pPr>
            <a:r>
              <a:rPr sz="3300" spc="-10" dirty="0">
                <a:solidFill>
                  <a:srgbClr val="244257"/>
                </a:solidFill>
                <a:latin typeface="Lucida Sans"/>
                <a:cs typeface="Lucida Sans"/>
              </a:rPr>
              <a:t>Pulse</a:t>
            </a:r>
            <a:r>
              <a:rPr sz="3300" spc="-225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dirty="0">
                <a:solidFill>
                  <a:srgbClr val="244257"/>
                </a:solidFill>
                <a:latin typeface="Lucida Sans"/>
                <a:cs typeface="Lucida Sans"/>
              </a:rPr>
              <a:t>para</a:t>
            </a:r>
            <a:r>
              <a:rPr sz="3300" spc="-220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spc="-10" dirty="0">
                <a:solidFill>
                  <a:srgbClr val="244257"/>
                </a:solidFill>
                <a:latin typeface="Lucida Sans"/>
                <a:cs typeface="Lucida Sans"/>
              </a:rPr>
              <a:t>acceder </a:t>
            </a:r>
            <a:r>
              <a:rPr sz="3300" spc="-35" dirty="0">
                <a:solidFill>
                  <a:srgbClr val="244257"/>
                </a:solidFill>
                <a:latin typeface="Lucida Sans"/>
                <a:cs typeface="Lucida Sans"/>
              </a:rPr>
              <a:t>al</a:t>
            </a:r>
            <a:r>
              <a:rPr sz="3300" spc="-210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spc="-55" dirty="0">
                <a:solidFill>
                  <a:srgbClr val="244257"/>
                </a:solidFill>
                <a:latin typeface="Lucida Sans"/>
                <a:cs typeface="Lucida Sans"/>
              </a:rPr>
              <a:t>portal</a:t>
            </a:r>
            <a:r>
              <a:rPr sz="3300" spc="-204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dirty="0">
                <a:solidFill>
                  <a:srgbClr val="244257"/>
                </a:solidFill>
                <a:latin typeface="Lucida Sans"/>
                <a:cs typeface="Lucida Sans"/>
              </a:rPr>
              <a:t>de</a:t>
            </a:r>
            <a:r>
              <a:rPr sz="3300" spc="-210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spc="-45" dirty="0">
                <a:solidFill>
                  <a:srgbClr val="244257"/>
                </a:solidFill>
                <a:latin typeface="Lucida Sans"/>
                <a:cs typeface="Lucida Sans"/>
              </a:rPr>
              <a:t>revistas</a:t>
            </a:r>
            <a:endParaRPr sz="3300">
              <a:latin typeface="Lucida Sans"/>
              <a:cs typeface="Lucida Sans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>
                <a:solidFill>
                  <a:srgbClr val="F1FAFF"/>
                </a:solidFill>
              </a:rPr>
              <a:t>Centro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50" dirty="0">
                <a:solidFill>
                  <a:srgbClr val="F1FAFF"/>
                </a:solidFill>
              </a:rPr>
              <a:t>de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>
                <a:solidFill>
                  <a:srgbClr val="F1FAFF"/>
                </a:solidFill>
              </a:rPr>
              <a:t>Recursos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00" dirty="0">
                <a:solidFill>
                  <a:srgbClr val="F1FAFF"/>
                </a:solidFill>
              </a:rPr>
              <a:t>para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80" dirty="0">
                <a:solidFill>
                  <a:srgbClr val="F1FAFF"/>
                </a:solidFill>
              </a:rPr>
              <a:t>la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>
                <a:solidFill>
                  <a:srgbClr val="F1FAFF"/>
                </a:solidFill>
              </a:rPr>
              <a:t>Información</a:t>
            </a:r>
            <a:r>
              <a:rPr spc="275" dirty="0">
                <a:solidFill>
                  <a:srgbClr val="F1FAFF"/>
                </a:solidFill>
              </a:rPr>
              <a:t> </a:t>
            </a:r>
            <a:r>
              <a:rPr spc="185" dirty="0">
                <a:solidFill>
                  <a:srgbClr val="F1FAFF"/>
                </a:solidFill>
              </a:rPr>
              <a:t>2022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1FA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9303377"/>
            <a:ext cx="18288000" cy="984250"/>
          </a:xfrm>
          <a:custGeom>
            <a:avLst/>
            <a:gdLst/>
            <a:ahLst/>
            <a:cxnLst/>
            <a:rect l="l" t="t" r="r" b="b"/>
            <a:pathLst>
              <a:path w="18288000" h="984250">
                <a:moveTo>
                  <a:pt x="18287998" y="983622"/>
                </a:moveTo>
                <a:lnTo>
                  <a:pt x="0" y="983622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983622"/>
                </a:lnTo>
                <a:close/>
              </a:path>
            </a:pathLst>
          </a:custGeom>
          <a:solidFill>
            <a:srgbClr val="42C2D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80538" y="1177039"/>
            <a:ext cx="15316199" cy="736282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55767" rIns="0" bIns="0" rtlCol="0">
            <a:spAutoFit/>
          </a:bodyPr>
          <a:lstStyle/>
          <a:p>
            <a:pPr marL="5170805">
              <a:lnSpc>
                <a:spcPct val="100000"/>
              </a:lnSpc>
              <a:spcBef>
                <a:spcPts val="100"/>
              </a:spcBef>
            </a:pPr>
            <a:r>
              <a:rPr sz="3700" b="0" spc="-254" dirty="0">
                <a:solidFill>
                  <a:srgbClr val="000000"/>
                </a:solidFill>
                <a:latin typeface="Arial Black"/>
                <a:cs typeface="Arial Black"/>
              </a:rPr>
              <a:t>Pulse</a:t>
            </a:r>
            <a:r>
              <a:rPr sz="3700" b="0" spc="-260" dirty="0">
                <a:solidFill>
                  <a:srgbClr val="000000"/>
                </a:solidFill>
                <a:latin typeface="Arial Black"/>
                <a:cs typeface="Arial Black"/>
              </a:rPr>
              <a:t> </a:t>
            </a:r>
            <a:r>
              <a:rPr sz="3700" b="0" spc="-210" dirty="0">
                <a:solidFill>
                  <a:srgbClr val="000000"/>
                </a:solidFill>
                <a:latin typeface="Arial Black"/>
                <a:cs typeface="Arial Black"/>
              </a:rPr>
              <a:t>disciplina</a:t>
            </a:r>
            <a:r>
              <a:rPr sz="3700" b="0" spc="-254" dirty="0">
                <a:solidFill>
                  <a:srgbClr val="000000"/>
                </a:solidFill>
                <a:latin typeface="Arial Black"/>
                <a:cs typeface="Arial Black"/>
              </a:rPr>
              <a:t> </a:t>
            </a:r>
            <a:r>
              <a:rPr sz="3700" b="0" spc="-229" dirty="0">
                <a:solidFill>
                  <a:srgbClr val="000000"/>
                </a:solidFill>
                <a:latin typeface="Arial Black"/>
                <a:cs typeface="Arial Black"/>
              </a:rPr>
              <a:t>de</a:t>
            </a:r>
            <a:r>
              <a:rPr sz="3700" b="0" spc="-260" dirty="0">
                <a:solidFill>
                  <a:srgbClr val="000000"/>
                </a:solidFill>
                <a:latin typeface="Arial Black"/>
                <a:cs typeface="Arial Black"/>
              </a:rPr>
              <a:t> </a:t>
            </a:r>
            <a:r>
              <a:rPr sz="3700" b="0" spc="-145" dirty="0">
                <a:solidFill>
                  <a:srgbClr val="000000"/>
                </a:solidFill>
                <a:latin typeface="Arial Black"/>
                <a:cs typeface="Arial Black"/>
              </a:rPr>
              <a:t>preferencia</a:t>
            </a:r>
            <a:endParaRPr sz="370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>
                <a:solidFill>
                  <a:srgbClr val="F1FAFF"/>
                </a:solidFill>
              </a:rPr>
              <a:t>Centro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50" dirty="0">
                <a:solidFill>
                  <a:srgbClr val="F1FAFF"/>
                </a:solidFill>
              </a:rPr>
              <a:t>de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>
                <a:solidFill>
                  <a:srgbClr val="F1FAFF"/>
                </a:solidFill>
              </a:rPr>
              <a:t>Recursos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00" dirty="0">
                <a:solidFill>
                  <a:srgbClr val="F1FAFF"/>
                </a:solidFill>
              </a:rPr>
              <a:t>para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80" dirty="0">
                <a:solidFill>
                  <a:srgbClr val="F1FAFF"/>
                </a:solidFill>
              </a:rPr>
              <a:t>la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 err="1">
                <a:solidFill>
                  <a:srgbClr val="F1FAFF"/>
                </a:solidFill>
              </a:rPr>
              <a:t>Información</a:t>
            </a:r>
            <a:r>
              <a:rPr spc="275" dirty="0">
                <a:solidFill>
                  <a:srgbClr val="F1FAFF"/>
                </a:solidFill>
              </a:rPr>
              <a:t> </a:t>
            </a:r>
            <a:r>
              <a:rPr spc="185" dirty="0" smtClean="0">
                <a:solidFill>
                  <a:srgbClr val="F1FAFF"/>
                </a:solidFill>
              </a:rPr>
              <a:t>202</a:t>
            </a:r>
            <a:r>
              <a:rPr lang="en-US" spc="185" dirty="0" smtClean="0">
                <a:solidFill>
                  <a:srgbClr val="F1FAFF"/>
                </a:solidFill>
              </a:rPr>
              <a:t>3</a:t>
            </a:r>
            <a:endParaRPr spc="185" dirty="0">
              <a:solidFill>
                <a:srgbClr val="F1FA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303377"/>
            <a:ext cx="18288000" cy="984250"/>
          </a:xfrm>
          <a:custGeom>
            <a:avLst/>
            <a:gdLst/>
            <a:ahLst/>
            <a:cxnLst/>
            <a:rect l="l" t="t" r="r" b="b"/>
            <a:pathLst>
              <a:path w="18288000" h="984250">
                <a:moveTo>
                  <a:pt x="18287998" y="983622"/>
                </a:moveTo>
                <a:lnTo>
                  <a:pt x="0" y="983622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983622"/>
                </a:lnTo>
                <a:close/>
              </a:path>
            </a:pathLst>
          </a:custGeom>
          <a:solidFill>
            <a:srgbClr val="42C2D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300549" y="4000500"/>
            <a:ext cx="16278225" cy="3590290"/>
            <a:chOff x="1300549" y="4000500"/>
            <a:chExt cx="16278225" cy="359029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00549" y="4000500"/>
              <a:ext cx="16278224" cy="357187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6707459" y="7288621"/>
              <a:ext cx="1153160" cy="278130"/>
            </a:xfrm>
            <a:custGeom>
              <a:avLst/>
              <a:gdLst/>
              <a:ahLst/>
              <a:cxnLst/>
              <a:rect l="l" t="t" r="r" b="b"/>
              <a:pathLst>
                <a:path w="1153159" h="278129">
                  <a:moveTo>
                    <a:pt x="0" y="277772"/>
                  </a:moveTo>
                  <a:lnTo>
                    <a:pt x="1152623" y="0"/>
                  </a:lnTo>
                </a:path>
              </a:pathLst>
            </a:custGeom>
            <a:ln w="47629">
              <a:solidFill>
                <a:srgbClr val="40BE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42694" y="7189747"/>
              <a:ext cx="157154" cy="186574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3574686" y="7310914"/>
            <a:ext cx="3004820" cy="122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6215" marR="5080" indent="-184150">
              <a:lnSpc>
                <a:spcPct val="115799"/>
              </a:lnSpc>
              <a:spcBef>
                <a:spcPts val="100"/>
              </a:spcBef>
            </a:pPr>
            <a:r>
              <a:rPr sz="3400" spc="-50" dirty="0">
                <a:latin typeface="Arial"/>
                <a:cs typeface="Arial"/>
              </a:rPr>
              <a:t>Pulse</a:t>
            </a:r>
            <a:r>
              <a:rPr sz="3400" spc="-12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ver</a:t>
            </a:r>
            <a:r>
              <a:rPr sz="3400" spc="-125" dirty="0">
                <a:latin typeface="Arial"/>
                <a:cs typeface="Arial"/>
              </a:rPr>
              <a:t> </a:t>
            </a:r>
            <a:r>
              <a:rPr sz="3400" spc="55" dirty="0">
                <a:latin typeface="Arial"/>
                <a:cs typeface="Arial"/>
              </a:rPr>
              <a:t>todos </a:t>
            </a:r>
            <a:r>
              <a:rPr sz="3400" dirty="0">
                <a:latin typeface="Arial"/>
                <a:cs typeface="Arial"/>
              </a:rPr>
              <a:t>los</a:t>
            </a:r>
            <a:r>
              <a:rPr sz="3400" spc="-90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magacines</a:t>
            </a:r>
            <a:endParaRPr sz="34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>
                <a:solidFill>
                  <a:srgbClr val="F1FAFF"/>
                </a:solidFill>
              </a:rPr>
              <a:t>Centro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50" dirty="0">
                <a:solidFill>
                  <a:srgbClr val="F1FAFF"/>
                </a:solidFill>
              </a:rPr>
              <a:t>de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>
                <a:solidFill>
                  <a:srgbClr val="F1FAFF"/>
                </a:solidFill>
              </a:rPr>
              <a:t>Recursos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00" dirty="0">
                <a:solidFill>
                  <a:srgbClr val="F1FAFF"/>
                </a:solidFill>
              </a:rPr>
              <a:t>para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80" dirty="0">
                <a:solidFill>
                  <a:srgbClr val="F1FAFF"/>
                </a:solidFill>
              </a:rPr>
              <a:t>la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 err="1">
                <a:solidFill>
                  <a:srgbClr val="F1FAFF"/>
                </a:solidFill>
              </a:rPr>
              <a:t>Información</a:t>
            </a:r>
            <a:r>
              <a:rPr spc="275" dirty="0">
                <a:solidFill>
                  <a:srgbClr val="F1FAFF"/>
                </a:solidFill>
              </a:rPr>
              <a:t> </a:t>
            </a:r>
            <a:r>
              <a:rPr spc="185" dirty="0" smtClean="0">
                <a:solidFill>
                  <a:srgbClr val="F1FAFF"/>
                </a:solidFill>
              </a:rPr>
              <a:t>202</a:t>
            </a:r>
            <a:r>
              <a:rPr lang="en-US" spc="185" dirty="0" smtClean="0">
                <a:solidFill>
                  <a:srgbClr val="F1FAFF"/>
                </a:solidFill>
              </a:rPr>
              <a:t>3</a:t>
            </a:r>
            <a:endParaRPr spc="185" dirty="0">
              <a:solidFill>
                <a:srgbClr val="F1FA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473779"/>
            <a:ext cx="18288000" cy="8813800"/>
            <a:chOff x="0" y="1473779"/>
            <a:chExt cx="18288000" cy="88138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473779"/>
              <a:ext cx="18287999" cy="881322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96184" y="2690467"/>
              <a:ext cx="13677899" cy="6572249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>
                <a:solidFill>
                  <a:srgbClr val="F1FAFF"/>
                </a:solidFill>
              </a:rPr>
              <a:t>Centro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50" dirty="0">
                <a:solidFill>
                  <a:srgbClr val="F1FAFF"/>
                </a:solidFill>
              </a:rPr>
              <a:t>de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>
                <a:solidFill>
                  <a:srgbClr val="F1FAFF"/>
                </a:solidFill>
              </a:rPr>
              <a:t>Recursos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00" dirty="0">
                <a:solidFill>
                  <a:srgbClr val="F1FAFF"/>
                </a:solidFill>
              </a:rPr>
              <a:t>para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80" dirty="0">
                <a:solidFill>
                  <a:srgbClr val="F1FAFF"/>
                </a:solidFill>
              </a:rPr>
              <a:t>la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 err="1">
                <a:solidFill>
                  <a:srgbClr val="F1FAFF"/>
                </a:solidFill>
              </a:rPr>
              <a:t>Información</a:t>
            </a:r>
            <a:r>
              <a:rPr spc="275" dirty="0">
                <a:solidFill>
                  <a:srgbClr val="F1FAFF"/>
                </a:solidFill>
              </a:rPr>
              <a:t> </a:t>
            </a:r>
            <a:r>
              <a:rPr spc="185" dirty="0" smtClean="0">
                <a:solidFill>
                  <a:srgbClr val="F1FAFF"/>
                </a:solidFill>
              </a:rPr>
              <a:t>202</a:t>
            </a:r>
            <a:r>
              <a:rPr lang="en-US" spc="185" dirty="0" smtClean="0">
                <a:solidFill>
                  <a:srgbClr val="F1FAFF"/>
                </a:solidFill>
              </a:rPr>
              <a:t>3</a:t>
            </a:r>
            <a:endParaRPr spc="185" dirty="0">
              <a:solidFill>
                <a:srgbClr val="F1FA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16585" y="3265955"/>
            <a:ext cx="11849099" cy="618172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4091" y="1146720"/>
            <a:ext cx="9751695" cy="1830705"/>
          </a:xfrm>
          <a:prstGeom prst="rect">
            <a:avLst/>
          </a:prstGeom>
        </p:spPr>
        <p:txBody>
          <a:bodyPr vert="horz" wrap="square" lIns="0" tIns="1778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400"/>
              </a:spcBef>
            </a:pPr>
            <a:r>
              <a:rPr spc="280" dirty="0"/>
              <a:t>LISTAD</a:t>
            </a:r>
            <a:r>
              <a:rPr spc="-265" dirty="0"/>
              <a:t>O</a:t>
            </a:r>
            <a:r>
              <a:rPr spc="560" dirty="0"/>
              <a:t> </a:t>
            </a:r>
            <a:r>
              <a:rPr spc="270" dirty="0"/>
              <a:t>D</a:t>
            </a:r>
            <a:r>
              <a:rPr spc="-275" dirty="0"/>
              <a:t>E</a:t>
            </a:r>
            <a:r>
              <a:rPr spc="565" dirty="0"/>
              <a:t> </a:t>
            </a:r>
            <a:r>
              <a:rPr spc="440" dirty="0"/>
              <a:t>BASE</a:t>
            </a:r>
            <a:r>
              <a:rPr spc="-105" dirty="0"/>
              <a:t>S</a:t>
            </a:r>
            <a:r>
              <a:rPr spc="565" dirty="0"/>
              <a:t> </a:t>
            </a:r>
            <a:r>
              <a:rPr spc="270" dirty="0"/>
              <a:t>D</a:t>
            </a:r>
            <a:r>
              <a:rPr spc="-275" dirty="0"/>
              <a:t>E</a:t>
            </a:r>
            <a:r>
              <a:rPr spc="565" dirty="0"/>
              <a:t> </a:t>
            </a:r>
            <a:r>
              <a:rPr spc="250" dirty="0"/>
              <a:t>DATO</a:t>
            </a:r>
            <a:r>
              <a:rPr spc="-295" dirty="0"/>
              <a:t>S</a:t>
            </a:r>
          </a:p>
          <a:p>
            <a:pPr marL="66675" algn="ctr">
              <a:lnSpc>
                <a:spcPct val="100000"/>
              </a:lnSpc>
              <a:spcBef>
                <a:spcPts val="1155"/>
              </a:spcBef>
            </a:pPr>
            <a:r>
              <a:rPr sz="4600" b="0" spc="-340" dirty="0">
                <a:latin typeface="Gill Sans MT"/>
                <a:cs typeface="Gill Sans MT"/>
              </a:rPr>
              <a:t>POR</a:t>
            </a:r>
            <a:r>
              <a:rPr sz="4600" b="0" spc="10" dirty="0">
                <a:latin typeface="Gill Sans MT"/>
                <a:cs typeface="Gill Sans MT"/>
              </a:rPr>
              <a:t> </a:t>
            </a:r>
            <a:r>
              <a:rPr sz="4600" b="0" spc="-10" dirty="0">
                <a:latin typeface="Gill Sans MT"/>
                <a:cs typeface="Gill Sans MT"/>
              </a:rPr>
              <a:t>MATERIA</a:t>
            </a:r>
            <a:endParaRPr sz="4600">
              <a:latin typeface="Gill Sans MT"/>
              <a:cs typeface="Gill Sans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>
                <a:solidFill>
                  <a:srgbClr val="F1FAFF"/>
                </a:solidFill>
              </a:rPr>
              <a:t>Centro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50" dirty="0">
                <a:solidFill>
                  <a:srgbClr val="F1FAFF"/>
                </a:solidFill>
              </a:rPr>
              <a:t>de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>
                <a:solidFill>
                  <a:srgbClr val="F1FAFF"/>
                </a:solidFill>
              </a:rPr>
              <a:t>Recursos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00" dirty="0">
                <a:solidFill>
                  <a:srgbClr val="F1FAFF"/>
                </a:solidFill>
              </a:rPr>
              <a:t>para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80" dirty="0">
                <a:solidFill>
                  <a:srgbClr val="F1FAFF"/>
                </a:solidFill>
              </a:rPr>
              <a:t>la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 err="1">
                <a:solidFill>
                  <a:srgbClr val="F1FAFF"/>
                </a:solidFill>
              </a:rPr>
              <a:t>Información</a:t>
            </a:r>
            <a:r>
              <a:rPr spc="275" dirty="0">
                <a:solidFill>
                  <a:srgbClr val="F1FAFF"/>
                </a:solidFill>
              </a:rPr>
              <a:t> </a:t>
            </a:r>
            <a:r>
              <a:rPr spc="185" dirty="0" smtClean="0">
                <a:solidFill>
                  <a:srgbClr val="F1FAFF"/>
                </a:solidFill>
              </a:rPr>
              <a:t>202</a:t>
            </a:r>
            <a:r>
              <a:rPr lang="en-US" spc="185" dirty="0" smtClean="0">
                <a:solidFill>
                  <a:srgbClr val="F1FAFF"/>
                </a:solidFill>
              </a:rPr>
              <a:t>3</a:t>
            </a:r>
            <a:endParaRPr spc="185" dirty="0">
              <a:solidFill>
                <a:srgbClr val="F1FA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59443" y="3034974"/>
            <a:ext cx="14658974" cy="64674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51918" rIns="0" bIns="0" rtlCol="0">
            <a:spAutoFit/>
          </a:bodyPr>
          <a:lstStyle/>
          <a:p>
            <a:pPr marL="10795" algn="ctr">
              <a:lnSpc>
                <a:spcPct val="100000"/>
              </a:lnSpc>
              <a:spcBef>
                <a:spcPts val="1400"/>
              </a:spcBef>
            </a:pPr>
            <a:r>
              <a:rPr spc="280" dirty="0"/>
              <a:t>LISTAD</a:t>
            </a:r>
            <a:r>
              <a:rPr spc="-265" dirty="0"/>
              <a:t>O</a:t>
            </a:r>
            <a:r>
              <a:rPr spc="560" dirty="0"/>
              <a:t> </a:t>
            </a:r>
            <a:r>
              <a:rPr spc="270" dirty="0"/>
              <a:t>D</a:t>
            </a:r>
            <a:r>
              <a:rPr spc="-275" dirty="0"/>
              <a:t>E</a:t>
            </a:r>
            <a:r>
              <a:rPr spc="565" dirty="0"/>
              <a:t> </a:t>
            </a:r>
            <a:r>
              <a:rPr spc="440" dirty="0"/>
              <a:t>BASE</a:t>
            </a:r>
            <a:r>
              <a:rPr spc="-105" dirty="0"/>
              <a:t>S</a:t>
            </a:r>
            <a:r>
              <a:rPr spc="565" dirty="0"/>
              <a:t> </a:t>
            </a:r>
            <a:r>
              <a:rPr spc="270" dirty="0"/>
              <a:t>D</a:t>
            </a:r>
            <a:r>
              <a:rPr spc="-275" dirty="0"/>
              <a:t>E</a:t>
            </a:r>
            <a:r>
              <a:rPr spc="565" dirty="0"/>
              <a:t> </a:t>
            </a:r>
            <a:r>
              <a:rPr spc="250" dirty="0"/>
              <a:t>DATO</a:t>
            </a:r>
            <a:r>
              <a:rPr spc="-295" dirty="0"/>
              <a:t>S</a:t>
            </a:r>
          </a:p>
          <a:p>
            <a:pPr marL="10795" algn="ctr">
              <a:lnSpc>
                <a:spcPct val="100000"/>
              </a:lnSpc>
              <a:spcBef>
                <a:spcPts val="1155"/>
              </a:spcBef>
            </a:pPr>
            <a:r>
              <a:rPr sz="4600" b="0" spc="-340" dirty="0">
                <a:latin typeface="Gill Sans MT"/>
                <a:cs typeface="Gill Sans MT"/>
              </a:rPr>
              <a:t>POR</a:t>
            </a:r>
            <a:r>
              <a:rPr sz="4600" b="0" spc="10" dirty="0">
                <a:latin typeface="Gill Sans MT"/>
                <a:cs typeface="Gill Sans MT"/>
              </a:rPr>
              <a:t> </a:t>
            </a:r>
            <a:r>
              <a:rPr sz="4600" b="0" spc="-10" dirty="0">
                <a:latin typeface="Gill Sans MT"/>
                <a:cs typeface="Gill Sans MT"/>
              </a:rPr>
              <a:t>MATERIA</a:t>
            </a:r>
            <a:endParaRPr sz="4600">
              <a:latin typeface="Gill Sans MT"/>
              <a:cs typeface="Gill Sans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>
                <a:solidFill>
                  <a:srgbClr val="F1FAFF"/>
                </a:solidFill>
              </a:rPr>
              <a:t>Centro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50" dirty="0">
                <a:solidFill>
                  <a:srgbClr val="F1FAFF"/>
                </a:solidFill>
              </a:rPr>
              <a:t>de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>
                <a:solidFill>
                  <a:srgbClr val="F1FAFF"/>
                </a:solidFill>
              </a:rPr>
              <a:t>Recursos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00" dirty="0">
                <a:solidFill>
                  <a:srgbClr val="F1FAFF"/>
                </a:solidFill>
              </a:rPr>
              <a:t>para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80" dirty="0">
                <a:solidFill>
                  <a:srgbClr val="F1FAFF"/>
                </a:solidFill>
              </a:rPr>
              <a:t>la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 err="1">
                <a:solidFill>
                  <a:srgbClr val="F1FAFF"/>
                </a:solidFill>
              </a:rPr>
              <a:t>Información</a:t>
            </a:r>
            <a:r>
              <a:rPr spc="275" dirty="0">
                <a:solidFill>
                  <a:srgbClr val="F1FAFF"/>
                </a:solidFill>
              </a:rPr>
              <a:t> </a:t>
            </a:r>
            <a:r>
              <a:rPr spc="185" dirty="0" smtClean="0">
                <a:solidFill>
                  <a:srgbClr val="F1FAFF"/>
                </a:solidFill>
              </a:rPr>
              <a:t>202</a:t>
            </a:r>
            <a:r>
              <a:rPr lang="en-US" spc="185" dirty="0" smtClean="0">
                <a:solidFill>
                  <a:srgbClr val="F1FAFF"/>
                </a:solidFill>
              </a:rPr>
              <a:t>3</a:t>
            </a:r>
            <a:endParaRPr spc="185" dirty="0">
              <a:solidFill>
                <a:srgbClr val="F1FA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1"/>
              <a:ext cx="18287999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4284966"/>
              <a:ext cx="18288000" cy="6002655"/>
            </a:xfrm>
            <a:custGeom>
              <a:avLst/>
              <a:gdLst/>
              <a:ahLst/>
              <a:cxnLst/>
              <a:rect l="l" t="t" r="r" b="b"/>
              <a:pathLst>
                <a:path w="18288000" h="6002655">
                  <a:moveTo>
                    <a:pt x="4714875" y="0"/>
                  </a:moveTo>
                  <a:lnTo>
                    <a:pt x="771512" y="0"/>
                  </a:lnTo>
                  <a:lnTo>
                    <a:pt x="771512" y="4124312"/>
                  </a:lnTo>
                  <a:lnTo>
                    <a:pt x="4714875" y="4124312"/>
                  </a:lnTo>
                  <a:lnTo>
                    <a:pt x="4714875" y="0"/>
                  </a:lnTo>
                  <a:close/>
                </a:path>
                <a:path w="18288000" h="6002655">
                  <a:moveTo>
                    <a:pt x="18287988" y="5018430"/>
                  </a:moveTo>
                  <a:lnTo>
                    <a:pt x="0" y="5018430"/>
                  </a:lnTo>
                  <a:lnTo>
                    <a:pt x="0" y="6002032"/>
                  </a:lnTo>
                  <a:lnTo>
                    <a:pt x="18287988" y="6002032"/>
                  </a:lnTo>
                  <a:lnTo>
                    <a:pt x="18287988" y="5018430"/>
                  </a:lnTo>
                  <a:close/>
                </a:path>
              </a:pathLst>
            </a:custGeom>
            <a:solidFill>
              <a:srgbClr val="42C2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00322" y="4850427"/>
              <a:ext cx="3683635" cy="3427729"/>
            </a:xfrm>
            <a:custGeom>
              <a:avLst/>
              <a:gdLst/>
              <a:ahLst/>
              <a:cxnLst/>
              <a:rect l="l" t="t" r="r" b="b"/>
              <a:pathLst>
                <a:path w="3683635" h="3427729">
                  <a:moveTo>
                    <a:pt x="0" y="3427479"/>
                  </a:moveTo>
                  <a:lnTo>
                    <a:pt x="3683013" y="3427479"/>
                  </a:lnTo>
                  <a:lnTo>
                    <a:pt x="3683013" y="0"/>
                  </a:lnTo>
                  <a:lnTo>
                    <a:pt x="0" y="0"/>
                  </a:lnTo>
                  <a:lnTo>
                    <a:pt x="0" y="3427479"/>
                  </a:lnTo>
                  <a:close/>
                </a:path>
              </a:pathLst>
            </a:custGeom>
            <a:solidFill>
              <a:srgbClr val="F1F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038724" y="4284963"/>
              <a:ext cx="3943350" cy="4124325"/>
            </a:xfrm>
            <a:custGeom>
              <a:avLst/>
              <a:gdLst/>
              <a:ahLst/>
              <a:cxnLst/>
              <a:rect l="l" t="t" r="r" b="b"/>
              <a:pathLst>
                <a:path w="3943350" h="4124325">
                  <a:moveTo>
                    <a:pt x="3943350" y="4124308"/>
                  </a:moveTo>
                  <a:lnTo>
                    <a:pt x="0" y="4124308"/>
                  </a:lnTo>
                  <a:lnTo>
                    <a:pt x="0" y="0"/>
                  </a:lnTo>
                  <a:lnTo>
                    <a:pt x="3943350" y="0"/>
                  </a:lnTo>
                  <a:lnTo>
                    <a:pt x="3943350" y="4124308"/>
                  </a:lnTo>
                  <a:close/>
                </a:path>
              </a:pathLst>
            </a:custGeom>
            <a:solidFill>
              <a:srgbClr val="42C2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167522" y="4850427"/>
              <a:ext cx="3683635" cy="3427729"/>
            </a:xfrm>
            <a:custGeom>
              <a:avLst/>
              <a:gdLst/>
              <a:ahLst/>
              <a:cxnLst/>
              <a:rect l="l" t="t" r="r" b="b"/>
              <a:pathLst>
                <a:path w="3683634" h="3427729">
                  <a:moveTo>
                    <a:pt x="0" y="3427479"/>
                  </a:moveTo>
                  <a:lnTo>
                    <a:pt x="3683013" y="3427479"/>
                  </a:lnTo>
                  <a:lnTo>
                    <a:pt x="3683013" y="0"/>
                  </a:lnTo>
                  <a:lnTo>
                    <a:pt x="0" y="0"/>
                  </a:lnTo>
                  <a:lnTo>
                    <a:pt x="0" y="3427479"/>
                  </a:lnTo>
                  <a:close/>
                </a:path>
              </a:pathLst>
            </a:custGeom>
            <a:solidFill>
              <a:srgbClr val="F1F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307772" y="4284963"/>
              <a:ext cx="3943350" cy="4124325"/>
            </a:xfrm>
            <a:custGeom>
              <a:avLst/>
              <a:gdLst/>
              <a:ahLst/>
              <a:cxnLst/>
              <a:rect l="l" t="t" r="r" b="b"/>
              <a:pathLst>
                <a:path w="3943350" h="4124325">
                  <a:moveTo>
                    <a:pt x="3943350" y="4124308"/>
                  </a:moveTo>
                  <a:lnTo>
                    <a:pt x="0" y="4124308"/>
                  </a:lnTo>
                  <a:lnTo>
                    <a:pt x="0" y="0"/>
                  </a:lnTo>
                  <a:lnTo>
                    <a:pt x="3943350" y="0"/>
                  </a:lnTo>
                  <a:lnTo>
                    <a:pt x="3943350" y="4124308"/>
                  </a:lnTo>
                  <a:close/>
                </a:path>
              </a:pathLst>
            </a:custGeom>
            <a:solidFill>
              <a:srgbClr val="42C2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436571" y="4850427"/>
              <a:ext cx="3683635" cy="3427729"/>
            </a:xfrm>
            <a:custGeom>
              <a:avLst/>
              <a:gdLst/>
              <a:ahLst/>
              <a:cxnLst/>
              <a:rect l="l" t="t" r="r" b="b"/>
              <a:pathLst>
                <a:path w="3683634" h="3427729">
                  <a:moveTo>
                    <a:pt x="0" y="3427479"/>
                  </a:moveTo>
                  <a:lnTo>
                    <a:pt x="3683013" y="3427479"/>
                  </a:lnTo>
                  <a:lnTo>
                    <a:pt x="3683013" y="0"/>
                  </a:lnTo>
                  <a:lnTo>
                    <a:pt x="0" y="0"/>
                  </a:lnTo>
                  <a:lnTo>
                    <a:pt x="0" y="3427479"/>
                  </a:lnTo>
                  <a:close/>
                </a:path>
              </a:pathLst>
            </a:custGeom>
            <a:solidFill>
              <a:srgbClr val="F1F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71512" y="3174034"/>
              <a:ext cx="16744950" cy="1676400"/>
            </a:xfrm>
            <a:custGeom>
              <a:avLst/>
              <a:gdLst/>
              <a:ahLst/>
              <a:cxnLst/>
              <a:rect l="l" t="t" r="r" b="b"/>
              <a:pathLst>
                <a:path w="16744950" h="1676400">
                  <a:moveTo>
                    <a:pt x="3943350" y="0"/>
                  </a:moveTo>
                  <a:lnTo>
                    <a:pt x="0" y="0"/>
                  </a:lnTo>
                  <a:lnTo>
                    <a:pt x="0" y="1676400"/>
                  </a:lnTo>
                  <a:lnTo>
                    <a:pt x="3943350" y="1676400"/>
                  </a:lnTo>
                  <a:lnTo>
                    <a:pt x="3943350" y="0"/>
                  </a:lnTo>
                  <a:close/>
                </a:path>
                <a:path w="16744950" h="1676400">
                  <a:moveTo>
                    <a:pt x="8210550" y="0"/>
                  </a:moveTo>
                  <a:lnTo>
                    <a:pt x="4267200" y="0"/>
                  </a:lnTo>
                  <a:lnTo>
                    <a:pt x="4267200" y="1676400"/>
                  </a:lnTo>
                  <a:lnTo>
                    <a:pt x="8210550" y="1676400"/>
                  </a:lnTo>
                  <a:lnTo>
                    <a:pt x="8210550" y="0"/>
                  </a:lnTo>
                  <a:close/>
                </a:path>
                <a:path w="16744950" h="1676400">
                  <a:moveTo>
                    <a:pt x="12477750" y="0"/>
                  </a:moveTo>
                  <a:lnTo>
                    <a:pt x="8534400" y="0"/>
                  </a:lnTo>
                  <a:lnTo>
                    <a:pt x="8534400" y="1676400"/>
                  </a:lnTo>
                  <a:lnTo>
                    <a:pt x="12477750" y="1676400"/>
                  </a:lnTo>
                  <a:lnTo>
                    <a:pt x="12477750" y="0"/>
                  </a:lnTo>
                  <a:close/>
                </a:path>
                <a:path w="16744950" h="1676400">
                  <a:moveTo>
                    <a:pt x="16744950" y="0"/>
                  </a:moveTo>
                  <a:lnTo>
                    <a:pt x="12801600" y="0"/>
                  </a:lnTo>
                  <a:lnTo>
                    <a:pt x="12801600" y="1676400"/>
                  </a:lnTo>
                  <a:lnTo>
                    <a:pt x="16744950" y="1676400"/>
                  </a:lnTo>
                  <a:lnTo>
                    <a:pt x="16744950" y="0"/>
                  </a:lnTo>
                  <a:close/>
                </a:path>
              </a:pathLst>
            </a:custGeom>
            <a:solidFill>
              <a:srgbClr val="42C2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1524" y="4758439"/>
              <a:ext cx="3943349" cy="365759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38724" y="4676679"/>
              <a:ext cx="3943349" cy="373379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05924" y="4724876"/>
              <a:ext cx="3943349" cy="368617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574972" y="4724876"/>
              <a:ext cx="3943349" cy="3600449"/>
            </a:xfrm>
            <a:prstGeom prst="rect">
              <a:avLst/>
            </a:prstGeom>
          </p:spPr>
        </p:pic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92342" rIns="0" bIns="0" rtlCol="0">
            <a:spAutoFit/>
          </a:bodyPr>
          <a:lstStyle/>
          <a:p>
            <a:pPr marL="4117975">
              <a:lnSpc>
                <a:spcPct val="100000"/>
              </a:lnSpc>
              <a:spcBef>
                <a:spcPts val="100"/>
              </a:spcBef>
            </a:pPr>
            <a:r>
              <a:rPr sz="5000" spc="155" dirty="0">
                <a:solidFill>
                  <a:srgbClr val="244257"/>
                </a:solidFill>
                <a:latin typeface="Gill Sans MT"/>
                <a:cs typeface="Gill Sans MT"/>
              </a:rPr>
              <a:t>Búsqueda</a:t>
            </a:r>
            <a:r>
              <a:rPr sz="5000" spc="33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5000" dirty="0">
                <a:solidFill>
                  <a:srgbClr val="244257"/>
                </a:solidFill>
                <a:latin typeface="Gill Sans MT"/>
                <a:cs typeface="Gill Sans MT"/>
              </a:rPr>
              <a:t>por</a:t>
            </a:r>
            <a:r>
              <a:rPr sz="5000" spc="34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5000" dirty="0">
                <a:solidFill>
                  <a:srgbClr val="244257"/>
                </a:solidFill>
                <a:latin typeface="Gill Sans MT"/>
                <a:cs typeface="Gill Sans MT"/>
              </a:rPr>
              <a:t>tipo</a:t>
            </a:r>
            <a:r>
              <a:rPr sz="5000" spc="34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5000" dirty="0">
                <a:solidFill>
                  <a:srgbClr val="244257"/>
                </a:solidFill>
                <a:latin typeface="Gill Sans MT"/>
                <a:cs typeface="Gill Sans MT"/>
              </a:rPr>
              <a:t>de</a:t>
            </a:r>
            <a:r>
              <a:rPr sz="5000" spc="34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5000" spc="95" dirty="0">
                <a:solidFill>
                  <a:srgbClr val="244257"/>
                </a:solidFill>
                <a:latin typeface="Gill Sans MT"/>
                <a:cs typeface="Gill Sans MT"/>
              </a:rPr>
              <a:t>recurso</a:t>
            </a:r>
            <a:endParaRPr sz="50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>
                <a:solidFill>
                  <a:srgbClr val="F1FAFF"/>
                </a:solidFill>
              </a:rPr>
              <a:t>Centro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50" dirty="0">
                <a:solidFill>
                  <a:srgbClr val="F1FAFF"/>
                </a:solidFill>
              </a:rPr>
              <a:t>de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>
                <a:solidFill>
                  <a:srgbClr val="F1FAFF"/>
                </a:solidFill>
              </a:rPr>
              <a:t>Recursos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00" dirty="0">
                <a:solidFill>
                  <a:srgbClr val="F1FAFF"/>
                </a:solidFill>
              </a:rPr>
              <a:t>para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80" dirty="0">
                <a:solidFill>
                  <a:srgbClr val="F1FAFF"/>
                </a:solidFill>
              </a:rPr>
              <a:t>la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 err="1">
                <a:solidFill>
                  <a:srgbClr val="F1FAFF"/>
                </a:solidFill>
              </a:rPr>
              <a:t>Información</a:t>
            </a:r>
            <a:r>
              <a:rPr spc="275" dirty="0">
                <a:solidFill>
                  <a:srgbClr val="F1FAFF"/>
                </a:solidFill>
              </a:rPr>
              <a:t> </a:t>
            </a:r>
            <a:r>
              <a:rPr spc="185" dirty="0" smtClean="0">
                <a:solidFill>
                  <a:srgbClr val="F1FAFF"/>
                </a:solidFill>
              </a:rPr>
              <a:t>202</a:t>
            </a:r>
            <a:r>
              <a:rPr lang="en-US" spc="185" dirty="0" smtClean="0">
                <a:solidFill>
                  <a:srgbClr val="F1FAFF"/>
                </a:solidFill>
              </a:rPr>
              <a:t>3</a:t>
            </a:r>
            <a:endParaRPr spc="185" dirty="0">
              <a:solidFill>
                <a:srgbClr val="F1FA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84767" y="4713041"/>
            <a:ext cx="4743450" cy="3924300"/>
          </a:xfrm>
          <a:prstGeom prst="rect">
            <a:avLst/>
          </a:prstGeom>
          <a:solidFill>
            <a:srgbClr val="F1FAFF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2150">
              <a:latin typeface="Times New Roman"/>
              <a:cs typeface="Times New Roman"/>
            </a:endParaRPr>
          </a:p>
          <a:p>
            <a:pPr marL="619125" marR="614045" algn="ctr">
              <a:lnSpc>
                <a:spcPct val="125000"/>
              </a:lnSpc>
            </a:pPr>
            <a:r>
              <a:rPr sz="2300" spc="250" dirty="0">
                <a:solidFill>
                  <a:srgbClr val="244257"/>
                </a:solidFill>
                <a:latin typeface="Gill Sans MT"/>
                <a:cs typeface="Gill Sans MT"/>
              </a:rPr>
              <a:t>Es</a:t>
            </a:r>
            <a:r>
              <a:rPr sz="2300" spc="5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300" spc="105" dirty="0">
                <a:solidFill>
                  <a:srgbClr val="244257"/>
                </a:solidFill>
                <a:latin typeface="Gill Sans MT"/>
                <a:cs typeface="Gill Sans MT"/>
              </a:rPr>
              <a:t>el</a:t>
            </a:r>
            <a:r>
              <a:rPr sz="2300" spc="5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300" spc="140" dirty="0">
                <a:solidFill>
                  <a:srgbClr val="244257"/>
                </a:solidFill>
                <a:latin typeface="Gill Sans MT"/>
                <a:cs typeface="Gill Sans MT"/>
              </a:rPr>
              <a:t>proceso</a:t>
            </a:r>
            <a:r>
              <a:rPr sz="2300" spc="6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300" spc="170" dirty="0">
                <a:solidFill>
                  <a:srgbClr val="244257"/>
                </a:solidFill>
                <a:latin typeface="Gill Sans MT"/>
                <a:cs typeface="Gill Sans MT"/>
              </a:rPr>
              <a:t>mediante</a:t>
            </a:r>
            <a:r>
              <a:rPr sz="2300" spc="5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300" spc="80" dirty="0">
                <a:solidFill>
                  <a:srgbClr val="244257"/>
                </a:solidFill>
                <a:latin typeface="Gill Sans MT"/>
                <a:cs typeface="Gill Sans MT"/>
              </a:rPr>
              <a:t>el </a:t>
            </a:r>
            <a:r>
              <a:rPr sz="2300" spc="195" dirty="0">
                <a:solidFill>
                  <a:srgbClr val="244257"/>
                </a:solidFill>
                <a:latin typeface="Gill Sans MT"/>
                <a:cs typeface="Gill Sans MT"/>
              </a:rPr>
              <a:t>cual</a:t>
            </a:r>
            <a:r>
              <a:rPr sz="2300" spc="5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300" spc="200" dirty="0">
                <a:solidFill>
                  <a:srgbClr val="244257"/>
                </a:solidFill>
                <a:latin typeface="Gill Sans MT"/>
                <a:cs typeface="Gill Sans MT"/>
              </a:rPr>
              <a:t>una</a:t>
            </a:r>
            <a:r>
              <a:rPr sz="2300" spc="5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300" spc="140" dirty="0">
                <a:solidFill>
                  <a:srgbClr val="244257"/>
                </a:solidFill>
                <a:latin typeface="Gill Sans MT"/>
                <a:cs typeface="Gill Sans MT"/>
              </a:rPr>
              <a:t>biblioteca </a:t>
            </a:r>
            <a:r>
              <a:rPr sz="2300" spc="160" dirty="0">
                <a:solidFill>
                  <a:srgbClr val="244257"/>
                </a:solidFill>
                <a:latin typeface="Gill Sans MT"/>
                <a:cs typeface="Gill Sans MT"/>
              </a:rPr>
              <a:t>solicita</a:t>
            </a:r>
            <a:r>
              <a:rPr sz="2300" spc="6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300" spc="150" dirty="0">
                <a:solidFill>
                  <a:srgbClr val="244257"/>
                </a:solidFill>
                <a:latin typeface="Gill Sans MT"/>
                <a:cs typeface="Gill Sans MT"/>
              </a:rPr>
              <a:t>material</a:t>
            </a:r>
            <a:r>
              <a:rPr sz="2300" spc="6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300" spc="-50" dirty="0">
                <a:solidFill>
                  <a:srgbClr val="244257"/>
                </a:solidFill>
                <a:latin typeface="Gill Sans MT"/>
                <a:cs typeface="Gill Sans MT"/>
              </a:rPr>
              <a:t>o </a:t>
            </a:r>
            <a:r>
              <a:rPr sz="2300" spc="114" dirty="0">
                <a:solidFill>
                  <a:srgbClr val="244257"/>
                </a:solidFill>
                <a:latin typeface="Gill Sans MT"/>
                <a:cs typeface="Gill Sans MT"/>
              </a:rPr>
              <a:t>proporciona</a:t>
            </a:r>
            <a:r>
              <a:rPr sz="2300" spc="5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300" spc="150" dirty="0">
                <a:solidFill>
                  <a:srgbClr val="244257"/>
                </a:solidFill>
                <a:latin typeface="Gill Sans MT"/>
                <a:cs typeface="Gill Sans MT"/>
              </a:rPr>
              <a:t>material</a:t>
            </a:r>
            <a:r>
              <a:rPr sz="2300" spc="6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300" spc="215" dirty="0">
                <a:solidFill>
                  <a:srgbClr val="244257"/>
                </a:solidFill>
                <a:latin typeface="Gill Sans MT"/>
                <a:cs typeface="Gill Sans MT"/>
              </a:rPr>
              <a:t>a </a:t>
            </a:r>
            <a:r>
              <a:rPr sz="2300" spc="75" dirty="0">
                <a:solidFill>
                  <a:srgbClr val="244257"/>
                </a:solidFill>
                <a:latin typeface="Gill Sans MT"/>
                <a:cs typeface="Gill Sans MT"/>
              </a:rPr>
              <a:t>otra</a:t>
            </a:r>
            <a:r>
              <a:rPr sz="2300" spc="6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300" spc="150" dirty="0">
                <a:solidFill>
                  <a:srgbClr val="244257"/>
                </a:solidFill>
                <a:latin typeface="Gill Sans MT"/>
                <a:cs typeface="Gill Sans MT"/>
              </a:rPr>
              <a:t>biblioteca.</a:t>
            </a:r>
            <a:r>
              <a:rPr sz="2300" spc="6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300" spc="-20" dirty="0">
                <a:solidFill>
                  <a:srgbClr val="244257"/>
                </a:solidFill>
                <a:latin typeface="Gill Sans MT"/>
                <a:cs typeface="Gill Sans MT"/>
              </a:rPr>
              <a:t>(ALA, </a:t>
            </a:r>
            <a:r>
              <a:rPr sz="2300" spc="150" dirty="0">
                <a:solidFill>
                  <a:srgbClr val="244257"/>
                </a:solidFill>
                <a:latin typeface="Gill Sans MT"/>
                <a:cs typeface="Gill Sans MT"/>
              </a:rPr>
              <a:t>2020)</a:t>
            </a:r>
            <a:endParaRPr sz="230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861549" y="4713041"/>
            <a:ext cx="4743450" cy="3924300"/>
          </a:xfrm>
          <a:prstGeom prst="rect">
            <a:avLst/>
          </a:prstGeom>
          <a:solidFill>
            <a:srgbClr val="F1FAFF"/>
          </a:solidFill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3450">
              <a:latin typeface="Times New Roman"/>
              <a:cs typeface="Times New Roman"/>
            </a:endParaRPr>
          </a:p>
          <a:p>
            <a:pPr marL="624840" marR="617855" algn="ctr">
              <a:lnSpc>
                <a:spcPct val="122600"/>
              </a:lnSpc>
            </a:pPr>
            <a:r>
              <a:rPr sz="2600" spc="204" dirty="0">
                <a:solidFill>
                  <a:srgbClr val="244257"/>
                </a:solidFill>
                <a:latin typeface="Gill Sans MT"/>
                <a:cs typeface="Gill Sans MT"/>
              </a:rPr>
              <a:t>Estudiantes</a:t>
            </a:r>
            <a:r>
              <a:rPr sz="2600" spc="6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600" spc="90" dirty="0">
                <a:solidFill>
                  <a:srgbClr val="244257"/>
                </a:solidFill>
                <a:latin typeface="Gill Sans MT"/>
                <a:cs typeface="Gill Sans MT"/>
              </a:rPr>
              <a:t>y</a:t>
            </a:r>
            <a:r>
              <a:rPr sz="2600" spc="6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600" spc="204" dirty="0">
                <a:solidFill>
                  <a:srgbClr val="244257"/>
                </a:solidFill>
                <a:latin typeface="Gill Sans MT"/>
                <a:cs typeface="Gill Sans MT"/>
              </a:rPr>
              <a:t>Facultad </a:t>
            </a:r>
            <a:r>
              <a:rPr sz="2600" spc="210" dirty="0">
                <a:solidFill>
                  <a:srgbClr val="244257"/>
                </a:solidFill>
                <a:latin typeface="Gill Sans MT"/>
                <a:cs typeface="Gill Sans MT"/>
              </a:rPr>
              <a:t>activa</a:t>
            </a:r>
            <a:r>
              <a:rPr sz="2600" spc="5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600" spc="155" dirty="0">
                <a:solidFill>
                  <a:srgbClr val="244257"/>
                </a:solidFill>
                <a:latin typeface="Gill Sans MT"/>
                <a:cs typeface="Gill Sans MT"/>
              </a:rPr>
              <a:t>de</a:t>
            </a:r>
            <a:r>
              <a:rPr sz="2600" spc="6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2600" spc="85" dirty="0">
                <a:solidFill>
                  <a:srgbClr val="244257"/>
                </a:solidFill>
                <a:latin typeface="Gill Sans MT"/>
                <a:cs typeface="Gill Sans MT"/>
              </a:rPr>
              <a:t>EDP </a:t>
            </a:r>
            <a:r>
              <a:rPr sz="2600" spc="100" dirty="0">
                <a:solidFill>
                  <a:srgbClr val="244257"/>
                </a:solidFill>
                <a:latin typeface="Gill Sans MT"/>
                <a:cs typeface="Gill Sans MT"/>
              </a:rPr>
              <a:t>University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84767" y="2693741"/>
            <a:ext cx="4743450" cy="2019300"/>
          </a:xfrm>
          <a:prstGeom prst="rect">
            <a:avLst/>
          </a:prstGeom>
          <a:solidFill>
            <a:srgbClr val="42C2DD"/>
          </a:solidFill>
        </p:spPr>
        <p:txBody>
          <a:bodyPr vert="horz" wrap="square" lIns="0" tIns="384175" rIns="0" bIns="0" rtlCol="0">
            <a:spAutoFit/>
          </a:bodyPr>
          <a:lstStyle/>
          <a:p>
            <a:pPr marL="138430" marR="33020" indent="-100965">
              <a:lnSpc>
                <a:spcPct val="115199"/>
              </a:lnSpc>
              <a:spcBef>
                <a:spcPts val="3025"/>
              </a:spcBef>
            </a:pPr>
            <a:r>
              <a:rPr sz="3200" b="1" spc="380" dirty="0">
                <a:solidFill>
                  <a:srgbClr val="FFFFFF"/>
                </a:solidFill>
                <a:latin typeface="Gill Sans MT"/>
                <a:cs typeface="Gill Sans MT"/>
              </a:rPr>
              <a:t>¿</a:t>
            </a:r>
            <a:r>
              <a:rPr sz="3200" b="1" spc="-8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3200" b="1" spc="-425" dirty="0">
                <a:solidFill>
                  <a:srgbClr val="FFFFFF"/>
                </a:solidFill>
                <a:latin typeface="Gill Sans MT"/>
                <a:cs typeface="Gill Sans MT"/>
              </a:rPr>
              <a:t>QUE</a:t>
            </a:r>
            <a:r>
              <a:rPr sz="3200" b="1" spc="6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3200" b="1" dirty="0">
                <a:solidFill>
                  <a:srgbClr val="FFFFFF"/>
                </a:solidFill>
                <a:latin typeface="Gill Sans MT"/>
                <a:cs typeface="Gill Sans MT"/>
              </a:rPr>
              <a:t>ES</a:t>
            </a:r>
            <a:r>
              <a:rPr sz="3200" b="1" spc="-1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3200" b="1" spc="-120" dirty="0">
                <a:solidFill>
                  <a:srgbClr val="FFFFFF"/>
                </a:solidFill>
                <a:latin typeface="Gill Sans MT"/>
                <a:cs typeface="Gill Sans MT"/>
              </a:rPr>
              <a:t>EL</a:t>
            </a:r>
            <a:r>
              <a:rPr sz="3200" b="1" spc="-1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3200" b="1" spc="-130" dirty="0">
                <a:solidFill>
                  <a:srgbClr val="FFFFFF"/>
                </a:solidFill>
                <a:latin typeface="Gill Sans MT"/>
                <a:cs typeface="Gill Sans MT"/>
              </a:rPr>
              <a:t>PRÉSTAMO </a:t>
            </a:r>
            <a:r>
              <a:rPr sz="3200" b="1" spc="-125" dirty="0">
                <a:solidFill>
                  <a:srgbClr val="FFFFFF"/>
                </a:solidFill>
                <a:latin typeface="Gill Sans MT"/>
                <a:cs typeface="Gill Sans MT"/>
              </a:rPr>
              <a:t>INTERBIBLIOTECARIO?</a:t>
            </a:r>
            <a:endParaRPr sz="3200">
              <a:latin typeface="Gill Sans MT"/>
              <a:cs typeface="Gill Sans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861549" y="2693741"/>
            <a:ext cx="4743450" cy="2019300"/>
          </a:xfrm>
          <a:prstGeom prst="rect">
            <a:avLst/>
          </a:prstGeom>
          <a:solidFill>
            <a:srgbClr val="42C2DD"/>
          </a:solidFill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2950">
              <a:latin typeface="Times New Roman"/>
              <a:cs typeface="Times New Roman"/>
            </a:endParaRPr>
          </a:p>
          <a:p>
            <a:pPr marL="1282700" marR="1275715" indent="38100">
              <a:lnSpc>
                <a:spcPct val="116100"/>
              </a:lnSpc>
              <a:spcBef>
                <a:spcPts val="5"/>
              </a:spcBef>
            </a:pPr>
            <a:r>
              <a:rPr sz="3300" b="1" spc="-185" dirty="0">
                <a:solidFill>
                  <a:srgbClr val="FFFFFF"/>
                </a:solidFill>
                <a:latin typeface="Gill Sans MT"/>
                <a:cs typeface="Gill Sans MT"/>
              </a:rPr>
              <a:t>USUARIOS </a:t>
            </a:r>
            <a:r>
              <a:rPr sz="3300" b="1" spc="-155" dirty="0">
                <a:solidFill>
                  <a:srgbClr val="FFFFFF"/>
                </a:solidFill>
                <a:latin typeface="Gill Sans MT"/>
                <a:cs typeface="Gill Sans MT"/>
              </a:rPr>
              <a:t>ELEGIBLES</a:t>
            </a:r>
            <a:endParaRPr sz="3300">
              <a:latin typeface="Gill Sans MT"/>
              <a:cs typeface="Gill Sans M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286750" y="5471064"/>
            <a:ext cx="1809750" cy="762000"/>
          </a:xfrm>
          <a:custGeom>
            <a:avLst/>
            <a:gdLst/>
            <a:ahLst/>
            <a:cxnLst/>
            <a:rect l="l" t="t" r="r" b="b"/>
            <a:pathLst>
              <a:path w="1809750" h="762000">
                <a:moveTo>
                  <a:pt x="1428749" y="761999"/>
                </a:moveTo>
                <a:lnTo>
                  <a:pt x="1428749" y="476249"/>
                </a:lnTo>
                <a:lnTo>
                  <a:pt x="0" y="476249"/>
                </a:lnTo>
                <a:lnTo>
                  <a:pt x="0" y="285749"/>
                </a:lnTo>
                <a:lnTo>
                  <a:pt x="1428749" y="285749"/>
                </a:lnTo>
                <a:lnTo>
                  <a:pt x="1428749" y="0"/>
                </a:lnTo>
                <a:lnTo>
                  <a:pt x="1809749" y="380999"/>
                </a:lnTo>
                <a:lnTo>
                  <a:pt x="1428749" y="761999"/>
                </a:lnTo>
                <a:close/>
              </a:path>
            </a:pathLst>
          </a:custGeom>
          <a:solidFill>
            <a:srgbClr val="F1FA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114308" y="1095724"/>
            <a:ext cx="100596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290" dirty="0"/>
              <a:t>PRÉSTAM</a:t>
            </a:r>
            <a:r>
              <a:rPr sz="4800" spc="-210" dirty="0"/>
              <a:t>O</a:t>
            </a:r>
            <a:r>
              <a:rPr sz="4800" spc="670" dirty="0"/>
              <a:t> </a:t>
            </a:r>
            <a:r>
              <a:rPr sz="4800" spc="235" dirty="0"/>
              <a:t>INTERBIBLIOTECARI</a:t>
            </a:r>
            <a:r>
              <a:rPr sz="4800" spc="-265" dirty="0"/>
              <a:t>O</a:t>
            </a:r>
            <a:endParaRPr sz="4800"/>
          </a:p>
        </p:txBody>
      </p:sp>
      <p:sp>
        <p:nvSpPr>
          <p:cNvPr id="8" name="object 8"/>
          <p:cNvSpPr/>
          <p:nvPr/>
        </p:nvSpPr>
        <p:spPr>
          <a:xfrm>
            <a:off x="0" y="9303388"/>
            <a:ext cx="18288000" cy="983615"/>
          </a:xfrm>
          <a:custGeom>
            <a:avLst/>
            <a:gdLst/>
            <a:ahLst/>
            <a:cxnLst/>
            <a:rect l="l" t="t" r="r" b="b"/>
            <a:pathLst>
              <a:path w="18288000" h="983615">
                <a:moveTo>
                  <a:pt x="18287998" y="983610"/>
                </a:moveTo>
                <a:lnTo>
                  <a:pt x="0" y="983610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983610"/>
                </a:lnTo>
                <a:close/>
              </a:path>
            </a:pathLst>
          </a:custGeom>
          <a:solidFill>
            <a:srgbClr val="42C2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>
                <a:solidFill>
                  <a:srgbClr val="F1FAFF"/>
                </a:solidFill>
              </a:rPr>
              <a:t>Centro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50" dirty="0">
                <a:solidFill>
                  <a:srgbClr val="F1FAFF"/>
                </a:solidFill>
              </a:rPr>
              <a:t>de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>
                <a:solidFill>
                  <a:srgbClr val="F1FAFF"/>
                </a:solidFill>
              </a:rPr>
              <a:t>Recursos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00" dirty="0">
                <a:solidFill>
                  <a:srgbClr val="F1FAFF"/>
                </a:solidFill>
              </a:rPr>
              <a:t>para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180" dirty="0">
                <a:solidFill>
                  <a:srgbClr val="F1FAFF"/>
                </a:solidFill>
              </a:rPr>
              <a:t>la</a:t>
            </a:r>
            <a:r>
              <a:rPr spc="270" dirty="0">
                <a:solidFill>
                  <a:srgbClr val="F1FAFF"/>
                </a:solidFill>
              </a:rPr>
              <a:t> </a:t>
            </a:r>
            <a:r>
              <a:rPr spc="210" dirty="0" err="1">
                <a:solidFill>
                  <a:srgbClr val="F1FAFF"/>
                </a:solidFill>
              </a:rPr>
              <a:t>Información</a:t>
            </a:r>
            <a:r>
              <a:rPr spc="275" dirty="0">
                <a:solidFill>
                  <a:srgbClr val="F1FAFF"/>
                </a:solidFill>
              </a:rPr>
              <a:t> </a:t>
            </a:r>
            <a:r>
              <a:rPr spc="185" dirty="0" smtClean="0">
                <a:solidFill>
                  <a:srgbClr val="F1FAFF"/>
                </a:solidFill>
              </a:rPr>
              <a:t>202</a:t>
            </a:r>
            <a:r>
              <a:rPr lang="en-US" spc="185" dirty="0" smtClean="0">
                <a:solidFill>
                  <a:srgbClr val="F1FAFF"/>
                </a:solidFill>
              </a:rPr>
              <a:t>3</a:t>
            </a:r>
            <a:endParaRPr spc="185" dirty="0">
              <a:solidFill>
                <a:srgbClr val="F1FA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1FA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47422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37999" y="5262095"/>
            <a:ext cx="3943349" cy="25907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016000" y="2263973"/>
            <a:ext cx="5718175" cy="1644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6375"/>
              </a:lnSpc>
              <a:spcBef>
                <a:spcPts val="100"/>
              </a:spcBef>
            </a:pPr>
            <a:r>
              <a:rPr sz="5500" b="1" dirty="0">
                <a:solidFill>
                  <a:srgbClr val="244257"/>
                </a:solidFill>
                <a:latin typeface="Trebuchet MS"/>
                <a:cs typeface="Trebuchet MS"/>
              </a:rPr>
              <a:t>¿</a:t>
            </a:r>
            <a:r>
              <a:rPr sz="5500" b="1" spc="625" dirty="0">
                <a:solidFill>
                  <a:srgbClr val="244257"/>
                </a:solidFill>
                <a:latin typeface="Trebuchet MS"/>
                <a:cs typeface="Trebuchet MS"/>
              </a:rPr>
              <a:t> </a:t>
            </a:r>
            <a:r>
              <a:rPr sz="5500" b="1" spc="190" dirty="0">
                <a:solidFill>
                  <a:srgbClr val="244257"/>
                </a:solidFill>
                <a:latin typeface="Trebuchet MS"/>
                <a:cs typeface="Trebuchet MS"/>
              </a:rPr>
              <a:t>QU</a:t>
            </a:r>
            <a:r>
              <a:rPr sz="5500" b="1" spc="-385" dirty="0">
                <a:solidFill>
                  <a:srgbClr val="244257"/>
                </a:solidFill>
                <a:latin typeface="Trebuchet MS"/>
                <a:cs typeface="Trebuchet MS"/>
              </a:rPr>
              <a:t>E</a:t>
            </a:r>
            <a:r>
              <a:rPr sz="5500" b="1" spc="625" dirty="0">
                <a:solidFill>
                  <a:srgbClr val="244257"/>
                </a:solidFill>
                <a:latin typeface="Trebuchet MS"/>
                <a:cs typeface="Trebuchet MS"/>
              </a:rPr>
              <a:t> </a:t>
            </a:r>
            <a:r>
              <a:rPr sz="5500" b="1" spc="425" dirty="0">
                <a:solidFill>
                  <a:srgbClr val="244257"/>
                </a:solidFill>
                <a:latin typeface="Trebuchet MS"/>
                <a:cs typeface="Trebuchet MS"/>
              </a:rPr>
              <a:t>E</a:t>
            </a:r>
            <a:r>
              <a:rPr sz="5500" b="1" spc="-150" dirty="0">
                <a:solidFill>
                  <a:srgbClr val="244257"/>
                </a:solidFill>
                <a:latin typeface="Trebuchet MS"/>
                <a:cs typeface="Trebuchet MS"/>
              </a:rPr>
              <a:t>S</a:t>
            </a:r>
            <a:r>
              <a:rPr sz="5500" b="1" spc="630" dirty="0">
                <a:solidFill>
                  <a:srgbClr val="244257"/>
                </a:solidFill>
                <a:latin typeface="Trebuchet MS"/>
                <a:cs typeface="Trebuchet MS"/>
              </a:rPr>
              <a:t> </a:t>
            </a:r>
            <a:r>
              <a:rPr sz="5500" b="1" spc="165" dirty="0">
                <a:solidFill>
                  <a:srgbClr val="244257"/>
                </a:solidFill>
                <a:latin typeface="Trebuchet MS"/>
                <a:cs typeface="Trebuchet MS"/>
              </a:rPr>
              <a:t>UN</a:t>
            </a:r>
            <a:r>
              <a:rPr sz="5500" b="1" spc="-409" dirty="0">
                <a:solidFill>
                  <a:srgbClr val="244257"/>
                </a:solidFill>
                <a:latin typeface="Trebuchet MS"/>
                <a:cs typeface="Trebuchet MS"/>
              </a:rPr>
              <a:t>A</a:t>
            </a:r>
            <a:endParaRPr sz="5500">
              <a:latin typeface="Trebuchet MS"/>
              <a:cs typeface="Trebuchet MS"/>
            </a:endParaRPr>
          </a:p>
          <a:p>
            <a:pPr marL="246379">
              <a:lnSpc>
                <a:spcPts val="6375"/>
              </a:lnSpc>
            </a:pPr>
            <a:r>
              <a:rPr sz="5500" b="1" spc="400" dirty="0">
                <a:solidFill>
                  <a:srgbClr val="244257"/>
                </a:solidFill>
                <a:latin typeface="Trebuchet MS"/>
                <a:cs typeface="Trebuchet MS"/>
              </a:rPr>
              <a:t>BAS</a:t>
            </a:r>
            <a:r>
              <a:rPr sz="5500" b="1" spc="-175" dirty="0">
                <a:solidFill>
                  <a:srgbClr val="244257"/>
                </a:solidFill>
                <a:latin typeface="Trebuchet MS"/>
                <a:cs typeface="Trebuchet MS"/>
              </a:rPr>
              <a:t>E</a:t>
            </a:r>
            <a:r>
              <a:rPr sz="5500" b="1" spc="600" dirty="0">
                <a:solidFill>
                  <a:srgbClr val="244257"/>
                </a:solidFill>
                <a:latin typeface="Trebuchet MS"/>
                <a:cs typeface="Trebuchet MS"/>
              </a:rPr>
              <a:t> </a:t>
            </a:r>
            <a:r>
              <a:rPr sz="5500" b="1" spc="285" dirty="0">
                <a:solidFill>
                  <a:srgbClr val="244257"/>
                </a:solidFill>
                <a:latin typeface="Trebuchet MS"/>
                <a:cs typeface="Trebuchet MS"/>
              </a:rPr>
              <a:t>D</a:t>
            </a:r>
            <a:r>
              <a:rPr sz="5500" b="1" spc="-290" dirty="0">
                <a:solidFill>
                  <a:srgbClr val="244257"/>
                </a:solidFill>
                <a:latin typeface="Trebuchet MS"/>
                <a:cs typeface="Trebuchet MS"/>
              </a:rPr>
              <a:t>E</a:t>
            </a:r>
            <a:r>
              <a:rPr sz="5500" b="1" spc="605" dirty="0">
                <a:solidFill>
                  <a:srgbClr val="244257"/>
                </a:solidFill>
                <a:latin typeface="Trebuchet MS"/>
                <a:cs typeface="Trebuchet MS"/>
              </a:rPr>
              <a:t> </a:t>
            </a:r>
            <a:r>
              <a:rPr sz="5500" b="1" spc="250" dirty="0">
                <a:solidFill>
                  <a:srgbClr val="244257"/>
                </a:solidFill>
                <a:latin typeface="Trebuchet MS"/>
                <a:cs typeface="Trebuchet MS"/>
              </a:rPr>
              <a:t>DATO</a:t>
            </a:r>
            <a:r>
              <a:rPr sz="5500" b="1" spc="-325" dirty="0">
                <a:solidFill>
                  <a:srgbClr val="244257"/>
                </a:solidFill>
                <a:latin typeface="Trebuchet MS"/>
                <a:cs typeface="Trebuchet MS"/>
              </a:rPr>
              <a:t>S</a:t>
            </a:r>
            <a:endParaRPr sz="5500">
              <a:latin typeface="Trebuchet MS"/>
              <a:cs typeface="Trebuchet MS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94244" y="2633194"/>
            <a:ext cx="152400" cy="15239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8649746" y="2217262"/>
            <a:ext cx="8143875" cy="2959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300"/>
              </a:lnSpc>
              <a:spcBef>
                <a:spcPts val="100"/>
              </a:spcBef>
            </a:pPr>
            <a:r>
              <a:rPr sz="4000" b="0" spc="145" dirty="0">
                <a:solidFill>
                  <a:srgbClr val="244257"/>
                </a:solidFill>
                <a:latin typeface="Gill Sans MT"/>
                <a:cs typeface="Gill Sans MT"/>
              </a:rPr>
              <a:t>Conjunto</a:t>
            </a:r>
            <a:r>
              <a:rPr sz="4000" b="0" spc="9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245" dirty="0">
                <a:solidFill>
                  <a:srgbClr val="244257"/>
                </a:solidFill>
                <a:latin typeface="Gill Sans MT"/>
                <a:cs typeface="Gill Sans MT"/>
              </a:rPr>
              <a:t>de</a:t>
            </a:r>
            <a:r>
              <a:rPr sz="4000" b="0" spc="10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320" dirty="0">
                <a:solidFill>
                  <a:srgbClr val="244257"/>
                </a:solidFill>
                <a:latin typeface="Gill Sans MT"/>
                <a:cs typeface="Gill Sans MT"/>
              </a:rPr>
              <a:t>datos</a:t>
            </a:r>
            <a:r>
              <a:rPr sz="4000" b="0" spc="10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325" dirty="0">
                <a:solidFill>
                  <a:srgbClr val="244257"/>
                </a:solidFill>
                <a:latin typeface="Gill Sans MT"/>
                <a:cs typeface="Gill Sans MT"/>
              </a:rPr>
              <a:t>organizados</a:t>
            </a:r>
            <a:r>
              <a:rPr sz="4000" b="0" spc="10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220" dirty="0">
                <a:solidFill>
                  <a:srgbClr val="244257"/>
                </a:solidFill>
                <a:latin typeface="Gill Sans MT"/>
                <a:cs typeface="Gill Sans MT"/>
              </a:rPr>
              <a:t>de </a:t>
            </a:r>
            <a:r>
              <a:rPr sz="4000" b="0" spc="235" dirty="0">
                <a:solidFill>
                  <a:srgbClr val="244257"/>
                </a:solidFill>
                <a:latin typeface="Gill Sans MT"/>
                <a:cs typeface="Gill Sans MT"/>
              </a:rPr>
              <a:t>tal</a:t>
            </a:r>
            <a:r>
              <a:rPr sz="4000" b="0" spc="8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254" dirty="0">
                <a:solidFill>
                  <a:srgbClr val="244257"/>
                </a:solidFill>
                <a:latin typeface="Gill Sans MT"/>
                <a:cs typeface="Gill Sans MT"/>
              </a:rPr>
              <a:t>modo</a:t>
            </a:r>
            <a:r>
              <a:rPr sz="4000" b="0" spc="8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280" dirty="0">
                <a:solidFill>
                  <a:srgbClr val="244257"/>
                </a:solidFill>
                <a:latin typeface="Gill Sans MT"/>
                <a:cs typeface="Gill Sans MT"/>
              </a:rPr>
              <a:t>que</a:t>
            </a:r>
            <a:r>
              <a:rPr sz="4000" b="0" spc="8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240" dirty="0">
                <a:solidFill>
                  <a:srgbClr val="244257"/>
                </a:solidFill>
                <a:latin typeface="Gill Sans MT"/>
                <a:cs typeface="Gill Sans MT"/>
              </a:rPr>
              <a:t>permita</a:t>
            </a:r>
            <a:r>
              <a:rPr sz="4000" b="0" spc="8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170" dirty="0">
                <a:solidFill>
                  <a:srgbClr val="244257"/>
                </a:solidFill>
                <a:latin typeface="Gill Sans MT"/>
                <a:cs typeface="Gill Sans MT"/>
              </a:rPr>
              <a:t>obtener</a:t>
            </a:r>
            <a:r>
              <a:rPr sz="4000" b="0" spc="8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235" dirty="0">
                <a:solidFill>
                  <a:srgbClr val="244257"/>
                </a:solidFill>
                <a:latin typeface="Gill Sans MT"/>
                <a:cs typeface="Gill Sans MT"/>
              </a:rPr>
              <a:t>con </a:t>
            </a:r>
            <a:r>
              <a:rPr sz="4000" b="0" spc="260" dirty="0">
                <a:solidFill>
                  <a:srgbClr val="244257"/>
                </a:solidFill>
                <a:latin typeface="Gill Sans MT"/>
                <a:cs typeface="Gill Sans MT"/>
              </a:rPr>
              <a:t>rapidez</a:t>
            </a:r>
            <a:r>
              <a:rPr sz="4000" b="0" spc="8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275" dirty="0">
                <a:solidFill>
                  <a:srgbClr val="244257"/>
                </a:solidFill>
                <a:latin typeface="Gill Sans MT"/>
                <a:cs typeface="Gill Sans MT"/>
              </a:rPr>
              <a:t>diversos</a:t>
            </a:r>
            <a:r>
              <a:rPr sz="4000" b="0" spc="8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254" dirty="0">
                <a:solidFill>
                  <a:srgbClr val="244257"/>
                </a:solidFill>
                <a:latin typeface="Gill Sans MT"/>
                <a:cs typeface="Gill Sans MT"/>
              </a:rPr>
              <a:t>tipos</a:t>
            </a:r>
            <a:r>
              <a:rPr sz="4000" b="0" spc="8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220" dirty="0">
                <a:solidFill>
                  <a:srgbClr val="244257"/>
                </a:solidFill>
                <a:latin typeface="Gill Sans MT"/>
                <a:cs typeface="Gill Sans MT"/>
              </a:rPr>
              <a:t>de </a:t>
            </a:r>
            <a:r>
              <a:rPr sz="4000" b="0" spc="270" dirty="0">
                <a:solidFill>
                  <a:srgbClr val="244257"/>
                </a:solidFill>
                <a:latin typeface="Gill Sans MT"/>
                <a:cs typeface="Gill Sans MT"/>
              </a:rPr>
              <a:t>información.</a:t>
            </a:r>
            <a:r>
              <a:rPr sz="4000" b="0" spc="10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110" dirty="0">
                <a:solidFill>
                  <a:srgbClr val="244257"/>
                </a:solidFill>
                <a:latin typeface="Gill Sans MT"/>
                <a:cs typeface="Gill Sans MT"/>
              </a:rPr>
              <a:t>(RAE,</a:t>
            </a:r>
            <a:r>
              <a:rPr sz="4000" b="0" spc="10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b="0" spc="275" dirty="0">
                <a:solidFill>
                  <a:srgbClr val="244257"/>
                </a:solidFill>
                <a:latin typeface="Gill Sans MT"/>
                <a:cs typeface="Gill Sans MT"/>
              </a:rPr>
              <a:t>2021)</a:t>
            </a:r>
            <a:endParaRPr sz="4000">
              <a:latin typeface="Gill Sans MT"/>
              <a:cs typeface="Gill Sans MT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94244" y="5566894"/>
            <a:ext cx="152400" cy="152399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8649746" y="5150963"/>
            <a:ext cx="8573135" cy="2959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300"/>
              </a:lnSpc>
              <a:spcBef>
                <a:spcPts val="100"/>
              </a:spcBef>
            </a:pPr>
            <a:r>
              <a:rPr sz="4000" spc="285" dirty="0">
                <a:solidFill>
                  <a:srgbClr val="244257"/>
                </a:solidFill>
                <a:latin typeface="Gill Sans MT"/>
                <a:cs typeface="Gill Sans MT"/>
              </a:rPr>
              <a:t>Recursos</a:t>
            </a:r>
            <a:r>
              <a:rPr sz="4000" spc="9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280" dirty="0">
                <a:solidFill>
                  <a:srgbClr val="244257"/>
                </a:solidFill>
                <a:latin typeface="Gill Sans MT"/>
                <a:cs typeface="Gill Sans MT"/>
              </a:rPr>
              <a:t>que</a:t>
            </a:r>
            <a:r>
              <a:rPr sz="4000" spc="9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240" dirty="0">
                <a:solidFill>
                  <a:srgbClr val="244257"/>
                </a:solidFill>
                <a:latin typeface="Gill Sans MT"/>
                <a:cs typeface="Gill Sans MT"/>
              </a:rPr>
              <a:t>recopilan</a:t>
            </a:r>
            <a:r>
              <a:rPr sz="4000" spc="9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145" dirty="0">
                <a:solidFill>
                  <a:srgbClr val="244257"/>
                </a:solidFill>
                <a:latin typeface="Gill Sans MT"/>
                <a:cs typeface="Gill Sans MT"/>
              </a:rPr>
              <a:t>todo</a:t>
            </a:r>
            <a:r>
              <a:rPr sz="4000" spc="9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165" dirty="0">
                <a:solidFill>
                  <a:srgbClr val="244257"/>
                </a:solidFill>
                <a:latin typeface="Gill Sans MT"/>
                <a:cs typeface="Gill Sans MT"/>
              </a:rPr>
              <a:t>tipo</a:t>
            </a:r>
            <a:r>
              <a:rPr sz="4000" spc="9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220" dirty="0">
                <a:solidFill>
                  <a:srgbClr val="244257"/>
                </a:solidFill>
                <a:latin typeface="Gill Sans MT"/>
                <a:cs typeface="Gill Sans MT"/>
              </a:rPr>
              <a:t>de </a:t>
            </a:r>
            <a:r>
              <a:rPr sz="4000" spc="250" dirty="0">
                <a:solidFill>
                  <a:srgbClr val="244257"/>
                </a:solidFill>
                <a:latin typeface="Gill Sans MT"/>
                <a:cs typeface="Gill Sans MT"/>
              </a:rPr>
              <a:t>información,</a:t>
            </a:r>
            <a:r>
              <a:rPr sz="4000" spc="9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300" dirty="0">
                <a:solidFill>
                  <a:srgbClr val="244257"/>
                </a:solidFill>
                <a:latin typeface="Gill Sans MT"/>
                <a:cs typeface="Gill Sans MT"/>
              </a:rPr>
              <a:t>para</a:t>
            </a:r>
            <a:r>
              <a:rPr sz="4000" spc="9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220" dirty="0">
                <a:solidFill>
                  <a:srgbClr val="244257"/>
                </a:solidFill>
                <a:latin typeface="Gill Sans MT"/>
                <a:cs typeface="Gill Sans MT"/>
              </a:rPr>
              <a:t>atender</a:t>
            </a:r>
            <a:r>
              <a:rPr sz="4000" spc="9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395" dirty="0">
                <a:solidFill>
                  <a:srgbClr val="244257"/>
                </a:solidFill>
                <a:latin typeface="Gill Sans MT"/>
                <a:cs typeface="Gill Sans MT"/>
              </a:rPr>
              <a:t>las </a:t>
            </a:r>
            <a:r>
              <a:rPr sz="4000" spc="365" dirty="0">
                <a:solidFill>
                  <a:srgbClr val="244257"/>
                </a:solidFill>
                <a:latin typeface="Gill Sans MT"/>
                <a:cs typeface="Gill Sans MT"/>
              </a:rPr>
              <a:t>necesidades</a:t>
            </a:r>
            <a:r>
              <a:rPr sz="4000" spc="10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300" dirty="0">
                <a:solidFill>
                  <a:srgbClr val="244257"/>
                </a:solidFill>
                <a:latin typeface="Gill Sans MT"/>
                <a:cs typeface="Gill Sans MT"/>
              </a:rPr>
              <a:t>informativas</a:t>
            </a:r>
            <a:r>
              <a:rPr sz="4000" spc="11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245" dirty="0">
                <a:solidFill>
                  <a:srgbClr val="244257"/>
                </a:solidFill>
                <a:latin typeface="Gill Sans MT"/>
                <a:cs typeface="Gill Sans MT"/>
              </a:rPr>
              <a:t>de</a:t>
            </a:r>
            <a:r>
              <a:rPr sz="4000" spc="10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220" dirty="0">
                <a:solidFill>
                  <a:srgbClr val="244257"/>
                </a:solidFill>
                <a:latin typeface="Gill Sans MT"/>
                <a:cs typeface="Gill Sans MT"/>
              </a:rPr>
              <a:t>un </a:t>
            </a:r>
            <a:r>
              <a:rPr sz="4000" spc="300" dirty="0">
                <a:solidFill>
                  <a:srgbClr val="244257"/>
                </a:solidFill>
                <a:latin typeface="Gill Sans MT"/>
                <a:cs typeface="Gill Sans MT"/>
              </a:rPr>
              <a:t>amplio</a:t>
            </a:r>
            <a:r>
              <a:rPr sz="4000" spc="8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235" dirty="0">
                <a:solidFill>
                  <a:srgbClr val="244257"/>
                </a:solidFill>
                <a:latin typeface="Gill Sans MT"/>
                <a:cs typeface="Gill Sans MT"/>
              </a:rPr>
              <a:t>grupo</a:t>
            </a:r>
            <a:r>
              <a:rPr sz="4000" spc="8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245" dirty="0">
                <a:solidFill>
                  <a:srgbClr val="244257"/>
                </a:solidFill>
                <a:latin typeface="Gill Sans MT"/>
                <a:cs typeface="Gill Sans MT"/>
              </a:rPr>
              <a:t>de</a:t>
            </a:r>
            <a:r>
              <a:rPr sz="4000" spc="9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295" dirty="0">
                <a:solidFill>
                  <a:srgbClr val="244257"/>
                </a:solidFill>
                <a:latin typeface="Gill Sans MT"/>
                <a:cs typeface="Gill Sans MT"/>
              </a:rPr>
              <a:t>usuarios.</a:t>
            </a:r>
            <a:endParaRPr sz="400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 err="1"/>
              <a:t>Información</a:t>
            </a:r>
            <a:r>
              <a:rPr spc="275" dirty="0"/>
              <a:t> </a:t>
            </a:r>
            <a:r>
              <a:rPr spc="185" dirty="0" smtClean="0"/>
              <a:t>202</a:t>
            </a:r>
            <a:r>
              <a:rPr lang="en-US" spc="185" dirty="0" smtClean="0"/>
              <a:t>3</a:t>
            </a:r>
            <a:endParaRPr spc="185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1"/>
              <a:ext cx="18287999" cy="1028699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5075" y="3059489"/>
              <a:ext cx="12382499" cy="5876924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3185" rIns="0" bIns="0" rtlCol="0">
            <a:spAutoFit/>
          </a:bodyPr>
          <a:lstStyle/>
          <a:p>
            <a:pPr marL="631825" marR="5080">
              <a:lnSpc>
                <a:spcPts val="5780"/>
              </a:lnSpc>
              <a:spcBef>
                <a:spcPts val="655"/>
              </a:spcBef>
            </a:pPr>
            <a:r>
              <a:rPr dirty="0"/>
              <a:t>¿</a:t>
            </a:r>
            <a:r>
              <a:rPr spc="-1025" dirty="0"/>
              <a:t> </a:t>
            </a:r>
            <a:r>
              <a:rPr spc="225" dirty="0"/>
              <a:t>CÓM</a:t>
            </a:r>
            <a:r>
              <a:rPr spc="-320" dirty="0"/>
              <a:t>O</a:t>
            </a:r>
            <a:r>
              <a:rPr spc="610" dirty="0"/>
              <a:t> </a:t>
            </a:r>
            <a:r>
              <a:rPr spc="320" dirty="0"/>
              <a:t>SOLICITA</a:t>
            </a:r>
            <a:r>
              <a:rPr spc="-225" dirty="0"/>
              <a:t>R</a:t>
            </a:r>
            <a:r>
              <a:rPr spc="635" dirty="0"/>
              <a:t> </a:t>
            </a:r>
            <a:r>
              <a:rPr spc="270" dirty="0"/>
              <a:t>U</a:t>
            </a:r>
            <a:r>
              <a:rPr spc="-275" dirty="0"/>
              <a:t>N</a:t>
            </a:r>
            <a:r>
              <a:rPr spc="630" dirty="0"/>
              <a:t> </a:t>
            </a:r>
            <a:r>
              <a:rPr spc="310" dirty="0"/>
              <a:t>PRÉSTAM</a:t>
            </a:r>
            <a:r>
              <a:rPr spc="-235" dirty="0"/>
              <a:t>O</a:t>
            </a:r>
            <a:r>
              <a:rPr spc="240" dirty="0"/>
              <a:t> </a:t>
            </a:r>
            <a:r>
              <a:rPr spc="275" dirty="0"/>
              <a:t>INTERBIBLIOTECARIO</a:t>
            </a:r>
            <a:r>
              <a:rPr spc="-270" dirty="0"/>
              <a:t>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198476" y="9644780"/>
            <a:ext cx="469773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125" dirty="0">
                <a:solidFill>
                  <a:srgbClr val="F1FAFF"/>
                </a:solidFill>
                <a:latin typeface="Gill Sans MT"/>
                <a:cs typeface="Gill Sans MT"/>
              </a:rPr>
              <a:t>Centro</a:t>
            </a:r>
            <a:r>
              <a:rPr sz="1500" spc="270" dirty="0">
                <a:solidFill>
                  <a:srgbClr val="F1FAFF"/>
                </a:solidFill>
                <a:latin typeface="Gill Sans MT"/>
                <a:cs typeface="Gill Sans MT"/>
              </a:rPr>
              <a:t> </a:t>
            </a:r>
            <a:r>
              <a:rPr sz="1500" spc="150" dirty="0">
                <a:solidFill>
                  <a:srgbClr val="F1FAFF"/>
                </a:solidFill>
                <a:latin typeface="Gill Sans MT"/>
                <a:cs typeface="Gill Sans MT"/>
              </a:rPr>
              <a:t>de</a:t>
            </a:r>
            <a:r>
              <a:rPr sz="1500" spc="270" dirty="0">
                <a:solidFill>
                  <a:srgbClr val="F1FAFF"/>
                </a:solidFill>
                <a:latin typeface="Gill Sans MT"/>
                <a:cs typeface="Gill Sans MT"/>
              </a:rPr>
              <a:t> </a:t>
            </a:r>
            <a:r>
              <a:rPr sz="1500" spc="210" dirty="0">
                <a:solidFill>
                  <a:srgbClr val="F1FAFF"/>
                </a:solidFill>
                <a:latin typeface="Gill Sans MT"/>
                <a:cs typeface="Gill Sans MT"/>
              </a:rPr>
              <a:t>Recursos</a:t>
            </a:r>
            <a:r>
              <a:rPr sz="1500" spc="270" dirty="0">
                <a:solidFill>
                  <a:srgbClr val="F1FAFF"/>
                </a:solidFill>
                <a:latin typeface="Gill Sans MT"/>
                <a:cs typeface="Gill Sans MT"/>
              </a:rPr>
              <a:t> </a:t>
            </a:r>
            <a:r>
              <a:rPr sz="1500" spc="200" dirty="0">
                <a:solidFill>
                  <a:srgbClr val="F1FAFF"/>
                </a:solidFill>
                <a:latin typeface="Gill Sans MT"/>
                <a:cs typeface="Gill Sans MT"/>
              </a:rPr>
              <a:t>para</a:t>
            </a:r>
            <a:r>
              <a:rPr sz="1500" spc="270" dirty="0">
                <a:solidFill>
                  <a:srgbClr val="F1FAFF"/>
                </a:solidFill>
                <a:latin typeface="Gill Sans MT"/>
                <a:cs typeface="Gill Sans MT"/>
              </a:rPr>
              <a:t> </a:t>
            </a:r>
            <a:r>
              <a:rPr sz="1500" spc="180" dirty="0">
                <a:solidFill>
                  <a:srgbClr val="F1FAFF"/>
                </a:solidFill>
                <a:latin typeface="Gill Sans MT"/>
                <a:cs typeface="Gill Sans MT"/>
              </a:rPr>
              <a:t>la</a:t>
            </a:r>
            <a:r>
              <a:rPr sz="1500" spc="270" dirty="0">
                <a:solidFill>
                  <a:srgbClr val="F1FAFF"/>
                </a:solidFill>
                <a:latin typeface="Gill Sans MT"/>
                <a:cs typeface="Gill Sans MT"/>
              </a:rPr>
              <a:t> </a:t>
            </a:r>
            <a:r>
              <a:rPr sz="1500" spc="210" dirty="0" err="1">
                <a:solidFill>
                  <a:srgbClr val="F1FAFF"/>
                </a:solidFill>
                <a:latin typeface="Gill Sans MT"/>
                <a:cs typeface="Gill Sans MT"/>
              </a:rPr>
              <a:t>Información</a:t>
            </a:r>
            <a:r>
              <a:rPr sz="1500" spc="275" dirty="0">
                <a:solidFill>
                  <a:srgbClr val="F1FAFF"/>
                </a:solidFill>
                <a:latin typeface="Gill Sans MT"/>
                <a:cs typeface="Gill Sans MT"/>
              </a:rPr>
              <a:t> </a:t>
            </a:r>
            <a:r>
              <a:rPr sz="1500" spc="185" dirty="0" smtClean="0">
                <a:solidFill>
                  <a:srgbClr val="F1FAFF"/>
                </a:solidFill>
                <a:latin typeface="Gill Sans MT"/>
                <a:cs typeface="Gill Sans MT"/>
              </a:rPr>
              <a:t>202</a:t>
            </a:r>
            <a:r>
              <a:rPr lang="en-US" sz="1500" spc="185" dirty="0" smtClean="0">
                <a:solidFill>
                  <a:srgbClr val="F1FAFF"/>
                </a:solidFill>
                <a:latin typeface="Gill Sans MT"/>
                <a:cs typeface="Gill Sans MT"/>
              </a:rPr>
              <a:t>3</a:t>
            </a:r>
            <a:endParaRPr sz="1500" dirty="0">
              <a:latin typeface="Gill Sans MT"/>
              <a:cs typeface="Gill Sans MT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172240" y="6881238"/>
            <a:ext cx="2240915" cy="2067560"/>
            <a:chOff x="3172240" y="6881238"/>
            <a:chExt cx="2240915" cy="2067560"/>
          </a:xfrm>
        </p:grpSpPr>
        <p:sp>
          <p:nvSpPr>
            <p:cNvPr id="8" name="object 8"/>
            <p:cNvSpPr/>
            <p:nvPr/>
          </p:nvSpPr>
          <p:spPr>
            <a:xfrm>
              <a:off x="3196053" y="6913144"/>
              <a:ext cx="2185035" cy="2011680"/>
            </a:xfrm>
            <a:custGeom>
              <a:avLst/>
              <a:gdLst/>
              <a:ahLst/>
              <a:cxnLst/>
              <a:rect l="l" t="t" r="r" b="b"/>
              <a:pathLst>
                <a:path w="2185035" h="2011679">
                  <a:moveTo>
                    <a:pt x="0" y="2011514"/>
                  </a:moveTo>
                  <a:lnTo>
                    <a:pt x="2184418" y="0"/>
                  </a:lnTo>
                </a:path>
              </a:pathLst>
            </a:custGeom>
            <a:ln w="476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270746" y="6905057"/>
              <a:ext cx="118745" cy="117475"/>
            </a:xfrm>
            <a:custGeom>
              <a:avLst/>
              <a:gdLst/>
              <a:ahLst/>
              <a:cxnLst/>
              <a:rect l="l" t="t" r="r" b="b"/>
              <a:pathLst>
                <a:path w="118745" h="117475">
                  <a:moveTo>
                    <a:pt x="0" y="11996"/>
                  </a:moveTo>
                  <a:lnTo>
                    <a:pt x="118486" y="0"/>
                  </a:lnTo>
                  <a:lnTo>
                    <a:pt x="96782" y="117098"/>
                  </a:lnTo>
                </a:path>
              </a:pathLst>
            </a:custGeom>
            <a:ln w="476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929265" y="8841855"/>
            <a:ext cx="5863590" cy="13620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993140">
              <a:lnSpc>
                <a:spcPct val="116900"/>
              </a:lnSpc>
              <a:spcBef>
                <a:spcPts val="95"/>
              </a:spcBef>
            </a:pPr>
            <a:r>
              <a:rPr sz="3750" spc="-45" dirty="0">
                <a:solidFill>
                  <a:srgbClr val="FFFFFF"/>
                </a:solidFill>
                <a:latin typeface="Arial"/>
                <a:cs typeface="Arial"/>
              </a:rPr>
              <a:t>Pulse</a:t>
            </a:r>
            <a:r>
              <a:rPr sz="3750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solicitud</a:t>
            </a:r>
            <a:r>
              <a:rPr sz="3750" spc="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-2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750" spc="70" dirty="0">
                <a:solidFill>
                  <a:srgbClr val="FFFFFF"/>
                </a:solidFill>
                <a:latin typeface="Arial"/>
                <a:cs typeface="Arial"/>
              </a:rPr>
              <a:t>préstamo</a:t>
            </a:r>
            <a:r>
              <a:rPr sz="375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55" dirty="0">
                <a:solidFill>
                  <a:srgbClr val="FFFFFF"/>
                </a:solidFill>
                <a:latin typeface="Arial"/>
                <a:cs typeface="Arial"/>
              </a:rPr>
              <a:t>interbibliotecario</a:t>
            </a:r>
            <a:endParaRPr sz="3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8288000" cy="2495550"/>
            </a:xfrm>
            <a:custGeom>
              <a:avLst/>
              <a:gdLst/>
              <a:ahLst/>
              <a:cxnLst/>
              <a:rect l="l" t="t" r="r" b="b"/>
              <a:pathLst>
                <a:path w="18288000" h="2495550">
                  <a:moveTo>
                    <a:pt x="0" y="0"/>
                  </a:moveTo>
                  <a:lnTo>
                    <a:pt x="18287999" y="0"/>
                  </a:lnTo>
                  <a:lnTo>
                    <a:pt x="18287999" y="2495549"/>
                  </a:lnTo>
                  <a:lnTo>
                    <a:pt x="0" y="24955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2C2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831535" y="894460"/>
            <a:ext cx="1371663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215" dirty="0"/>
              <a:t>COMPLET</a:t>
            </a:r>
            <a:r>
              <a:rPr sz="4800" spc="-285" dirty="0"/>
              <a:t>E</a:t>
            </a:r>
            <a:r>
              <a:rPr sz="4800" spc="660" dirty="0"/>
              <a:t> </a:t>
            </a:r>
            <a:r>
              <a:rPr sz="4800" spc="170" dirty="0"/>
              <a:t>TODO</a:t>
            </a:r>
            <a:r>
              <a:rPr sz="4800" spc="-330" dirty="0"/>
              <a:t>S</a:t>
            </a:r>
            <a:r>
              <a:rPr sz="4800" spc="665" dirty="0"/>
              <a:t> </a:t>
            </a:r>
            <a:r>
              <a:rPr sz="4800" spc="250" dirty="0"/>
              <a:t>LO</a:t>
            </a:r>
            <a:r>
              <a:rPr sz="4800" spc="-250" dirty="0"/>
              <a:t>S</a:t>
            </a:r>
            <a:r>
              <a:rPr sz="4800" spc="665" dirty="0"/>
              <a:t> </a:t>
            </a:r>
            <a:r>
              <a:rPr sz="4800" spc="360" dirty="0"/>
              <a:t>CAMPO</a:t>
            </a:r>
            <a:r>
              <a:rPr sz="4800" spc="-140" dirty="0"/>
              <a:t>S</a:t>
            </a:r>
            <a:r>
              <a:rPr sz="4800" spc="665" dirty="0"/>
              <a:t> </a:t>
            </a:r>
            <a:r>
              <a:rPr sz="4800" spc="165" dirty="0"/>
              <a:t>REQUERIDO</a:t>
            </a:r>
            <a:r>
              <a:rPr sz="4800" spc="-335" dirty="0"/>
              <a:t>S</a:t>
            </a:r>
            <a:endParaRPr sz="4800"/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50395" y="2562225"/>
            <a:ext cx="10801349" cy="697229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 err="1"/>
              <a:t>Información</a:t>
            </a:r>
            <a:r>
              <a:rPr spc="275" dirty="0"/>
              <a:t> </a:t>
            </a:r>
            <a:r>
              <a:rPr spc="185" dirty="0" smtClean="0"/>
              <a:t>202</a:t>
            </a:r>
            <a:r>
              <a:rPr lang="en-US" spc="185" dirty="0" smtClean="0"/>
              <a:t>3</a:t>
            </a:r>
            <a:endParaRPr spc="185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42C2D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79905" y="282892"/>
            <a:ext cx="7105649" cy="3857624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3940566" y="6330997"/>
            <a:ext cx="695325" cy="495300"/>
          </a:xfrm>
          <a:custGeom>
            <a:avLst/>
            <a:gdLst/>
            <a:ahLst/>
            <a:cxnLst/>
            <a:rect l="l" t="t" r="r" b="b"/>
            <a:pathLst>
              <a:path w="695325" h="495300">
                <a:moveTo>
                  <a:pt x="623526" y="495300"/>
                </a:moveTo>
                <a:lnTo>
                  <a:pt x="69797" y="494913"/>
                </a:lnTo>
                <a:lnTo>
                  <a:pt x="20282" y="471898"/>
                </a:lnTo>
                <a:lnTo>
                  <a:pt x="0" y="421005"/>
                </a:lnTo>
                <a:lnTo>
                  <a:pt x="83" y="357537"/>
                </a:lnTo>
                <a:lnTo>
                  <a:pt x="199" y="309772"/>
                </a:lnTo>
                <a:lnTo>
                  <a:pt x="290" y="122948"/>
                </a:lnTo>
                <a:lnTo>
                  <a:pt x="0" y="74294"/>
                </a:lnTo>
                <a:lnTo>
                  <a:pt x="21806" y="21741"/>
                </a:lnTo>
                <a:lnTo>
                  <a:pt x="74450" y="0"/>
                </a:lnTo>
                <a:lnTo>
                  <a:pt x="621588" y="3"/>
                </a:lnTo>
                <a:lnTo>
                  <a:pt x="647713" y="4690"/>
                </a:lnTo>
                <a:lnTo>
                  <a:pt x="669769" y="17631"/>
                </a:lnTo>
                <a:lnTo>
                  <a:pt x="686056" y="37139"/>
                </a:lnTo>
                <a:lnTo>
                  <a:pt x="686759" y="39081"/>
                </a:lnTo>
                <a:lnTo>
                  <a:pt x="73285" y="39081"/>
                </a:lnTo>
                <a:lnTo>
                  <a:pt x="93865" y="59589"/>
                </a:lnTo>
                <a:lnTo>
                  <a:pt x="41497" y="59589"/>
                </a:lnTo>
                <a:lnTo>
                  <a:pt x="41503" y="426807"/>
                </a:lnTo>
                <a:lnTo>
                  <a:pt x="42606" y="436727"/>
                </a:lnTo>
                <a:lnTo>
                  <a:pt x="45679" y="445012"/>
                </a:lnTo>
                <a:lnTo>
                  <a:pt x="51124" y="451450"/>
                </a:lnTo>
                <a:lnTo>
                  <a:pt x="59340" y="455829"/>
                </a:lnTo>
                <a:lnTo>
                  <a:pt x="111691" y="455829"/>
                </a:lnTo>
                <a:lnTo>
                  <a:pt x="109365" y="458151"/>
                </a:lnTo>
                <a:lnTo>
                  <a:pt x="683516" y="458151"/>
                </a:lnTo>
                <a:lnTo>
                  <a:pt x="674088" y="472575"/>
                </a:lnTo>
                <a:lnTo>
                  <a:pt x="651422" y="488650"/>
                </a:lnTo>
                <a:lnTo>
                  <a:pt x="623526" y="495300"/>
                </a:lnTo>
                <a:close/>
              </a:path>
              <a:path w="695325" h="495300">
                <a:moveTo>
                  <a:pt x="405394" y="309772"/>
                </a:moveTo>
                <a:lnTo>
                  <a:pt x="352655" y="309772"/>
                </a:lnTo>
                <a:lnTo>
                  <a:pt x="623914" y="39081"/>
                </a:lnTo>
                <a:lnTo>
                  <a:pt x="73285" y="39081"/>
                </a:lnTo>
                <a:lnTo>
                  <a:pt x="686759" y="39081"/>
                </a:lnTo>
                <a:lnTo>
                  <a:pt x="693614" y="58041"/>
                </a:lnTo>
                <a:lnTo>
                  <a:pt x="657653" y="58041"/>
                </a:lnTo>
                <a:lnTo>
                  <a:pt x="446708" y="268550"/>
                </a:lnTo>
                <a:lnTo>
                  <a:pt x="473010" y="294850"/>
                </a:lnTo>
                <a:lnTo>
                  <a:pt x="420347" y="294850"/>
                </a:lnTo>
                <a:lnTo>
                  <a:pt x="405394" y="309772"/>
                </a:lnTo>
                <a:close/>
              </a:path>
              <a:path w="695325" h="495300">
                <a:moveTo>
                  <a:pt x="684779" y="456219"/>
                </a:moveTo>
                <a:lnTo>
                  <a:pt x="634387" y="456219"/>
                </a:lnTo>
                <a:lnTo>
                  <a:pt x="644568" y="451484"/>
                </a:lnTo>
                <a:lnTo>
                  <a:pt x="651839" y="443682"/>
                </a:lnTo>
                <a:lnTo>
                  <a:pt x="656200" y="432669"/>
                </a:lnTo>
                <a:lnTo>
                  <a:pt x="657653" y="418298"/>
                </a:lnTo>
                <a:lnTo>
                  <a:pt x="657653" y="58041"/>
                </a:lnTo>
                <a:lnTo>
                  <a:pt x="693616" y="58047"/>
                </a:lnTo>
                <a:lnTo>
                  <a:pt x="694875" y="61529"/>
                </a:lnTo>
                <a:lnTo>
                  <a:pt x="694875" y="421005"/>
                </a:lnTo>
                <a:lnTo>
                  <a:pt x="689310" y="449288"/>
                </a:lnTo>
                <a:lnTo>
                  <a:pt x="684779" y="456219"/>
                </a:lnTo>
                <a:close/>
              </a:path>
              <a:path w="695325" h="495300">
                <a:moveTo>
                  <a:pt x="111691" y="455829"/>
                </a:moveTo>
                <a:lnTo>
                  <a:pt x="59340" y="455829"/>
                </a:lnTo>
                <a:lnTo>
                  <a:pt x="248954" y="266612"/>
                </a:lnTo>
                <a:lnTo>
                  <a:pt x="41497" y="59589"/>
                </a:lnTo>
                <a:lnTo>
                  <a:pt x="93865" y="59589"/>
                </a:lnTo>
                <a:lnTo>
                  <a:pt x="327624" y="292529"/>
                </a:lnTo>
                <a:lnTo>
                  <a:pt x="275322" y="292529"/>
                </a:lnTo>
                <a:lnTo>
                  <a:pt x="111691" y="455829"/>
                </a:lnTo>
                <a:close/>
              </a:path>
              <a:path w="695325" h="495300">
                <a:moveTo>
                  <a:pt x="352668" y="362387"/>
                </a:moveTo>
                <a:lnTo>
                  <a:pt x="344941" y="362387"/>
                </a:lnTo>
                <a:lnTo>
                  <a:pt x="275322" y="292529"/>
                </a:lnTo>
                <a:lnTo>
                  <a:pt x="327630" y="292535"/>
                </a:lnTo>
                <a:lnTo>
                  <a:pt x="344928" y="309772"/>
                </a:lnTo>
                <a:lnTo>
                  <a:pt x="405394" y="309772"/>
                </a:lnTo>
                <a:lnTo>
                  <a:pt x="352668" y="362387"/>
                </a:lnTo>
                <a:close/>
              </a:path>
              <a:path w="695325" h="495300">
                <a:moveTo>
                  <a:pt x="683516" y="458151"/>
                </a:moveTo>
                <a:lnTo>
                  <a:pt x="583990" y="458151"/>
                </a:lnTo>
                <a:lnTo>
                  <a:pt x="420347" y="294850"/>
                </a:lnTo>
                <a:lnTo>
                  <a:pt x="473010" y="294850"/>
                </a:lnTo>
                <a:lnTo>
                  <a:pt x="634387" y="456219"/>
                </a:lnTo>
                <a:lnTo>
                  <a:pt x="684779" y="456219"/>
                </a:lnTo>
                <a:lnTo>
                  <a:pt x="683516" y="45815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698041" y="4758356"/>
            <a:ext cx="11178540" cy="21634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100" b="1" spc="310" dirty="0">
                <a:solidFill>
                  <a:srgbClr val="FFFFFF"/>
                </a:solidFill>
                <a:latin typeface="Trebuchet MS"/>
                <a:cs typeface="Trebuchet MS"/>
              </a:rPr>
              <a:t>INFORMACIÓ</a:t>
            </a:r>
            <a:r>
              <a:rPr sz="6100" b="1" spc="-33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6100" b="1" spc="6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100" b="1" spc="32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6100" b="1" spc="-32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6100" b="1" spc="6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100" b="1" spc="215" dirty="0">
                <a:solidFill>
                  <a:srgbClr val="FFFFFF"/>
                </a:solidFill>
                <a:latin typeface="Trebuchet MS"/>
                <a:cs typeface="Trebuchet MS"/>
              </a:rPr>
              <a:t>CONTACT</a:t>
            </a:r>
            <a:r>
              <a:rPr sz="6100" b="1" spc="-4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endParaRPr sz="6100" dirty="0">
              <a:latin typeface="Trebuchet MS"/>
              <a:cs typeface="Trebuchet MS"/>
            </a:endParaRPr>
          </a:p>
          <a:p>
            <a:pPr marL="1118870">
              <a:lnSpc>
                <a:spcPct val="100000"/>
              </a:lnSpc>
              <a:spcBef>
                <a:spcPts val="4230"/>
              </a:spcBef>
            </a:pPr>
            <a:r>
              <a:rPr lang="en-US" sz="4400" spc="-125" dirty="0">
                <a:solidFill>
                  <a:srgbClr val="FFFFFF"/>
                </a:solidFill>
                <a:latin typeface="Arial Black"/>
                <a:cs typeface="Arial Black"/>
                <a:hlinkClick r:id="rId3"/>
              </a:rPr>
              <a:t>c</a:t>
            </a:r>
            <a:r>
              <a:rPr lang="en-US" sz="4400" spc="-125" dirty="0" smtClean="0">
                <a:solidFill>
                  <a:srgbClr val="FFFFFF"/>
                </a:solidFill>
                <a:latin typeface="Arial Black"/>
                <a:cs typeface="Arial Black"/>
                <a:hlinkClick r:id="rId3"/>
              </a:rPr>
              <a:t>ri.biblioteca</a:t>
            </a:r>
            <a:r>
              <a:rPr sz="4400" spc="-125" dirty="0" smtClean="0">
                <a:solidFill>
                  <a:srgbClr val="FFFFFF"/>
                </a:solidFill>
                <a:latin typeface="Arial Black"/>
                <a:cs typeface="Arial Black"/>
                <a:hlinkClick r:id="rId3"/>
              </a:rPr>
              <a:t>@edpuniversity.edu</a:t>
            </a:r>
            <a:endParaRPr sz="4400" dirty="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 err="1"/>
              <a:t>Información</a:t>
            </a:r>
            <a:r>
              <a:rPr spc="275" dirty="0"/>
              <a:t> </a:t>
            </a:r>
            <a:r>
              <a:rPr spc="185" dirty="0" smtClean="0"/>
              <a:t>202</a:t>
            </a:r>
            <a:r>
              <a:rPr lang="en-US" spc="185" dirty="0" smtClean="0"/>
              <a:t>3</a:t>
            </a:r>
            <a:endParaRPr spc="185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1FA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8287999" cy="147422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2046" y="3916669"/>
            <a:ext cx="10248899" cy="552449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96874" y="1946632"/>
            <a:ext cx="1706181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>
                <a:solidFill>
                  <a:srgbClr val="244257"/>
                </a:solidFill>
              </a:rPr>
              <a:t>¿</a:t>
            </a:r>
            <a:r>
              <a:rPr sz="4400" spc="-865" dirty="0">
                <a:solidFill>
                  <a:srgbClr val="244257"/>
                </a:solidFill>
              </a:rPr>
              <a:t> </a:t>
            </a:r>
            <a:r>
              <a:rPr sz="4400" spc="70" dirty="0">
                <a:solidFill>
                  <a:srgbClr val="244257"/>
                </a:solidFill>
              </a:rPr>
              <a:t>CÓMO</a:t>
            </a:r>
            <a:r>
              <a:rPr sz="4400" spc="550" dirty="0">
                <a:solidFill>
                  <a:srgbClr val="244257"/>
                </a:solidFill>
              </a:rPr>
              <a:t> </a:t>
            </a:r>
            <a:r>
              <a:rPr sz="4400" spc="125" dirty="0">
                <a:solidFill>
                  <a:srgbClr val="244257"/>
                </a:solidFill>
              </a:rPr>
              <a:t>ACCEDER</a:t>
            </a:r>
            <a:r>
              <a:rPr sz="4400" spc="565" dirty="0">
                <a:solidFill>
                  <a:srgbClr val="244257"/>
                </a:solidFill>
              </a:rPr>
              <a:t> </a:t>
            </a:r>
            <a:r>
              <a:rPr sz="4400" dirty="0">
                <a:solidFill>
                  <a:srgbClr val="244257"/>
                </a:solidFill>
              </a:rPr>
              <a:t>A</a:t>
            </a:r>
            <a:r>
              <a:rPr sz="4400" spc="565" dirty="0">
                <a:solidFill>
                  <a:srgbClr val="244257"/>
                </a:solidFill>
              </a:rPr>
              <a:t> </a:t>
            </a:r>
            <a:r>
              <a:rPr sz="4400" spc="170" dirty="0">
                <a:solidFill>
                  <a:srgbClr val="244257"/>
                </a:solidFill>
              </a:rPr>
              <a:t>LAS</a:t>
            </a:r>
            <a:r>
              <a:rPr sz="4400" spc="565" dirty="0">
                <a:solidFill>
                  <a:srgbClr val="244257"/>
                </a:solidFill>
              </a:rPr>
              <a:t> </a:t>
            </a:r>
            <a:r>
              <a:rPr sz="4400" spc="275" dirty="0">
                <a:solidFill>
                  <a:srgbClr val="244257"/>
                </a:solidFill>
              </a:rPr>
              <a:t>BASES</a:t>
            </a:r>
            <a:r>
              <a:rPr sz="4400" spc="565" dirty="0">
                <a:solidFill>
                  <a:srgbClr val="244257"/>
                </a:solidFill>
              </a:rPr>
              <a:t> </a:t>
            </a:r>
            <a:r>
              <a:rPr sz="4400" dirty="0">
                <a:solidFill>
                  <a:srgbClr val="244257"/>
                </a:solidFill>
              </a:rPr>
              <a:t>DE</a:t>
            </a:r>
            <a:r>
              <a:rPr sz="4400" spc="560" dirty="0">
                <a:solidFill>
                  <a:srgbClr val="244257"/>
                </a:solidFill>
              </a:rPr>
              <a:t> </a:t>
            </a:r>
            <a:r>
              <a:rPr sz="4400" spc="125" dirty="0">
                <a:solidFill>
                  <a:srgbClr val="244257"/>
                </a:solidFill>
              </a:rPr>
              <a:t>DATOS</a:t>
            </a:r>
            <a:r>
              <a:rPr sz="4400" spc="565" dirty="0">
                <a:solidFill>
                  <a:srgbClr val="244257"/>
                </a:solidFill>
              </a:rPr>
              <a:t> </a:t>
            </a:r>
            <a:r>
              <a:rPr sz="4400" spc="229" dirty="0">
                <a:solidFill>
                  <a:srgbClr val="244257"/>
                </a:solidFill>
              </a:rPr>
              <a:t>INSTITUCIONALES?</a:t>
            </a:r>
            <a:endParaRPr sz="440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 err="1"/>
              <a:t>Información</a:t>
            </a:r>
            <a:r>
              <a:rPr spc="275" dirty="0"/>
              <a:t> </a:t>
            </a:r>
            <a:r>
              <a:rPr spc="185" dirty="0" smtClean="0"/>
              <a:t>202</a:t>
            </a:r>
            <a:r>
              <a:rPr lang="en-US" spc="185" dirty="0" smtClean="0"/>
              <a:t>3</a:t>
            </a:r>
            <a:endParaRPr spc="185" dirty="0"/>
          </a:p>
        </p:txBody>
      </p:sp>
      <p:sp>
        <p:nvSpPr>
          <p:cNvPr id="6" name="object 6"/>
          <p:cNvSpPr txBox="1"/>
          <p:nvPr/>
        </p:nvSpPr>
        <p:spPr>
          <a:xfrm>
            <a:off x="1049091" y="4766792"/>
            <a:ext cx="5628640" cy="1492250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75"/>
              </a:spcBef>
            </a:pPr>
            <a:r>
              <a:rPr sz="4000" spc="315" dirty="0">
                <a:solidFill>
                  <a:srgbClr val="244257"/>
                </a:solidFill>
                <a:latin typeface="Gill Sans MT"/>
                <a:cs typeface="Gill Sans MT"/>
              </a:rPr>
              <a:t>Acceda</a:t>
            </a:r>
            <a:r>
              <a:rPr sz="4000" spc="85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459" dirty="0">
                <a:solidFill>
                  <a:srgbClr val="244257"/>
                </a:solidFill>
                <a:latin typeface="Gill Sans MT"/>
                <a:cs typeface="Gill Sans MT"/>
              </a:rPr>
              <a:t>a</a:t>
            </a:r>
            <a:r>
              <a:rPr sz="4000" spc="90" dirty="0">
                <a:solidFill>
                  <a:srgbClr val="244257"/>
                </a:solidFill>
                <a:latin typeface="Gill Sans MT"/>
                <a:cs typeface="Gill Sans MT"/>
              </a:rPr>
              <a:t> </a:t>
            </a:r>
            <a:r>
              <a:rPr sz="4000" spc="35" dirty="0">
                <a:solidFill>
                  <a:srgbClr val="244257"/>
                </a:solidFill>
                <a:latin typeface="Gill Sans MT"/>
                <a:cs typeface="Gill Sans MT"/>
              </a:rPr>
              <a:t>:</a:t>
            </a:r>
            <a:endParaRPr sz="40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975"/>
              </a:spcBef>
            </a:pPr>
            <a:r>
              <a:rPr sz="4000" b="1" spc="-10" dirty="0">
                <a:solidFill>
                  <a:srgbClr val="42C2DD"/>
                </a:solidFill>
                <a:latin typeface="Gill Sans MT"/>
                <a:cs typeface="Gill Sans MT"/>
                <a:hlinkClick r:id="rId4"/>
              </a:rPr>
              <a:t>www.edpuniversity.edu</a:t>
            </a:r>
            <a:endParaRPr sz="4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5709" y="3008873"/>
            <a:ext cx="13468349" cy="62483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94499" y="1884075"/>
            <a:ext cx="1309433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b="0" spc="-310" dirty="0">
                <a:solidFill>
                  <a:srgbClr val="244257"/>
                </a:solidFill>
                <a:latin typeface="Arial Black"/>
                <a:cs typeface="Arial Black"/>
              </a:rPr>
              <a:t>En</a:t>
            </a:r>
            <a:r>
              <a:rPr sz="3400" b="0" spc="-235" dirty="0">
                <a:solidFill>
                  <a:srgbClr val="244257"/>
                </a:solidFill>
                <a:latin typeface="Arial Black"/>
                <a:cs typeface="Arial Black"/>
              </a:rPr>
              <a:t> </a:t>
            </a:r>
            <a:r>
              <a:rPr sz="3400" b="0" spc="-195" dirty="0">
                <a:solidFill>
                  <a:srgbClr val="244257"/>
                </a:solidFill>
                <a:latin typeface="Arial Black"/>
                <a:cs typeface="Arial Black"/>
              </a:rPr>
              <a:t>el</a:t>
            </a:r>
            <a:r>
              <a:rPr sz="3400" b="0" spc="-229" dirty="0">
                <a:solidFill>
                  <a:srgbClr val="244257"/>
                </a:solidFill>
                <a:latin typeface="Arial Black"/>
                <a:cs typeface="Arial Black"/>
              </a:rPr>
              <a:t> </a:t>
            </a:r>
            <a:r>
              <a:rPr sz="3400" b="0" spc="-120" dirty="0">
                <a:solidFill>
                  <a:srgbClr val="244257"/>
                </a:solidFill>
                <a:latin typeface="Arial Black"/>
                <a:cs typeface="Arial Black"/>
              </a:rPr>
              <a:t>menu</a:t>
            </a:r>
            <a:r>
              <a:rPr sz="3400" b="0" spc="-235" dirty="0">
                <a:solidFill>
                  <a:srgbClr val="244257"/>
                </a:solidFill>
                <a:latin typeface="Arial Black"/>
                <a:cs typeface="Arial Black"/>
              </a:rPr>
              <a:t> </a:t>
            </a:r>
            <a:r>
              <a:rPr sz="3400" b="0" spc="-215" dirty="0">
                <a:solidFill>
                  <a:srgbClr val="244257"/>
                </a:solidFill>
                <a:latin typeface="Arial Black"/>
                <a:cs typeface="Arial Black"/>
              </a:rPr>
              <a:t>de</a:t>
            </a:r>
            <a:r>
              <a:rPr sz="3400" b="0" spc="-229" dirty="0">
                <a:solidFill>
                  <a:srgbClr val="244257"/>
                </a:solidFill>
                <a:latin typeface="Arial Black"/>
                <a:cs typeface="Arial Black"/>
              </a:rPr>
              <a:t> </a:t>
            </a:r>
            <a:r>
              <a:rPr sz="3400" b="0" spc="-260" dirty="0">
                <a:solidFill>
                  <a:srgbClr val="244257"/>
                </a:solidFill>
                <a:latin typeface="Arial Black"/>
                <a:cs typeface="Arial Black"/>
              </a:rPr>
              <a:t>Servicios</a:t>
            </a:r>
            <a:r>
              <a:rPr sz="3400" b="0" spc="-229" dirty="0">
                <a:solidFill>
                  <a:srgbClr val="244257"/>
                </a:solidFill>
                <a:latin typeface="Arial Black"/>
                <a:cs typeface="Arial Black"/>
              </a:rPr>
              <a:t> </a:t>
            </a:r>
            <a:r>
              <a:rPr sz="3400" b="0" spc="-175" dirty="0">
                <a:solidFill>
                  <a:srgbClr val="244257"/>
                </a:solidFill>
                <a:latin typeface="Arial Black"/>
                <a:cs typeface="Arial Black"/>
              </a:rPr>
              <a:t>al</a:t>
            </a:r>
            <a:r>
              <a:rPr sz="3400" b="0" spc="-235" dirty="0">
                <a:solidFill>
                  <a:srgbClr val="244257"/>
                </a:solidFill>
                <a:latin typeface="Arial Black"/>
                <a:cs typeface="Arial Black"/>
              </a:rPr>
              <a:t> </a:t>
            </a:r>
            <a:r>
              <a:rPr sz="3400" b="0" spc="-195" dirty="0">
                <a:solidFill>
                  <a:srgbClr val="244257"/>
                </a:solidFill>
                <a:latin typeface="Arial Black"/>
                <a:cs typeface="Arial Black"/>
              </a:rPr>
              <a:t>Estudiante</a:t>
            </a:r>
            <a:r>
              <a:rPr sz="3400" b="0" spc="-229" dirty="0">
                <a:solidFill>
                  <a:srgbClr val="244257"/>
                </a:solidFill>
                <a:latin typeface="Arial Black"/>
                <a:cs typeface="Arial Black"/>
              </a:rPr>
              <a:t> </a:t>
            </a:r>
            <a:r>
              <a:rPr sz="3400" b="0" spc="-180" dirty="0">
                <a:solidFill>
                  <a:srgbClr val="244257"/>
                </a:solidFill>
                <a:latin typeface="Arial Black"/>
                <a:cs typeface="Arial Black"/>
              </a:rPr>
              <a:t>presione</a:t>
            </a:r>
            <a:r>
              <a:rPr sz="3400" b="0" spc="-235" dirty="0">
                <a:solidFill>
                  <a:srgbClr val="244257"/>
                </a:solidFill>
                <a:latin typeface="Arial Black"/>
                <a:cs typeface="Arial Black"/>
              </a:rPr>
              <a:t> </a:t>
            </a:r>
            <a:r>
              <a:rPr sz="3400" b="0" spc="-295" dirty="0">
                <a:solidFill>
                  <a:srgbClr val="244257"/>
                </a:solidFill>
                <a:latin typeface="Arial Black"/>
                <a:cs typeface="Arial Black"/>
              </a:rPr>
              <a:t>CRI-</a:t>
            </a:r>
            <a:r>
              <a:rPr sz="3400" b="0" spc="-130" dirty="0">
                <a:solidFill>
                  <a:srgbClr val="244257"/>
                </a:solidFill>
                <a:latin typeface="Arial Black"/>
                <a:cs typeface="Arial Black"/>
              </a:rPr>
              <a:t>Biblioteca</a:t>
            </a:r>
            <a:endParaRPr sz="3400">
              <a:latin typeface="Arial Black"/>
              <a:cs typeface="Arial Black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654552" y="2789930"/>
            <a:ext cx="7176134" cy="3023235"/>
            <a:chOff x="7654552" y="2789930"/>
            <a:chExt cx="7176134" cy="3023235"/>
          </a:xfrm>
        </p:grpSpPr>
        <p:sp>
          <p:nvSpPr>
            <p:cNvPr id="5" name="object 5"/>
            <p:cNvSpPr/>
            <p:nvPr/>
          </p:nvSpPr>
          <p:spPr>
            <a:xfrm>
              <a:off x="7678364" y="2813742"/>
              <a:ext cx="2536825" cy="2066925"/>
            </a:xfrm>
            <a:custGeom>
              <a:avLst/>
              <a:gdLst/>
              <a:ahLst/>
              <a:cxnLst/>
              <a:rect l="l" t="t" r="r" b="b"/>
              <a:pathLst>
                <a:path w="2536825" h="2066925">
                  <a:moveTo>
                    <a:pt x="0" y="0"/>
                  </a:moveTo>
                  <a:lnTo>
                    <a:pt x="2536504" y="2066515"/>
                  </a:lnTo>
                </a:path>
              </a:pathLst>
            </a:custGeom>
            <a:ln w="47645">
              <a:solidFill>
                <a:srgbClr val="40BE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64398" y="4816101"/>
              <a:ext cx="166707" cy="16327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4139740" y="5610306"/>
              <a:ext cx="666750" cy="179070"/>
            </a:xfrm>
            <a:custGeom>
              <a:avLst/>
              <a:gdLst/>
              <a:ahLst/>
              <a:cxnLst/>
              <a:rect l="l" t="t" r="r" b="b"/>
              <a:pathLst>
                <a:path w="666750" h="179070">
                  <a:moveTo>
                    <a:pt x="666554" y="178602"/>
                  </a:moveTo>
                  <a:lnTo>
                    <a:pt x="0" y="0"/>
                  </a:lnTo>
                </a:path>
              </a:pathLst>
            </a:custGeom>
            <a:ln w="47637">
              <a:solidFill>
                <a:srgbClr val="42C2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00418" y="5511239"/>
              <a:ext cx="158597" cy="18575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4975887" y="4910475"/>
            <a:ext cx="2772410" cy="901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8740">
              <a:lnSpc>
                <a:spcPct val="114999"/>
              </a:lnSpc>
              <a:spcBef>
                <a:spcPts val="100"/>
              </a:spcBef>
            </a:pPr>
            <a:r>
              <a:rPr sz="2500" spc="-175" dirty="0">
                <a:solidFill>
                  <a:srgbClr val="244257"/>
                </a:solidFill>
                <a:latin typeface="Arial Black"/>
                <a:cs typeface="Arial Black"/>
              </a:rPr>
              <a:t>Luego,</a:t>
            </a:r>
            <a:r>
              <a:rPr sz="2500" spc="-170" dirty="0">
                <a:solidFill>
                  <a:srgbClr val="244257"/>
                </a:solidFill>
                <a:latin typeface="Arial Black"/>
                <a:cs typeface="Arial Black"/>
              </a:rPr>
              <a:t> </a:t>
            </a:r>
            <a:r>
              <a:rPr sz="2500" spc="-10" dirty="0">
                <a:solidFill>
                  <a:srgbClr val="244257"/>
                </a:solidFill>
                <a:latin typeface="Arial Black"/>
                <a:cs typeface="Arial Black"/>
              </a:rPr>
              <a:t>presione </a:t>
            </a:r>
            <a:r>
              <a:rPr sz="2500" spc="-160" dirty="0">
                <a:solidFill>
                  <a:srgbClr val="244257"/>
                </a:solidFill>
                <a:latin typeface="Arial Black"/>
                <a:cs typeface="Arial Black"/>
              </a:rPr>
              <a:t>Biblioteca</a:t>
            </a:r>
            <a:r>
              <a:rPr sz="2500" spc="-130" dirty="0">
                <a:solidFill>
                  <a:srgbClr val="244257"/>
                </a:solidFill>
                <a:latin typeface="Arial Black"/>
                <a:cs typeface="Arial Black"/>
              </a:rPr>
              <a:t> </a:t>
            </a:r>
            <a:r>
              <a:rPr sz="2500" spc="-90" dirty="0">
                <a:solidFill>
                  <a:srgbClr val="244257"/>
                </a:solidFill>
                <a:latin typeface="Arial Black"/>
                <a:cs typeface="Arial Black"/>
              </a:rPr>
              <a:t>Virtual</a:t>
            </a:r>
            <a:endParaRPr sz="2500">
              <a:latin typeface="Arial Black"/>
              <a:cs typeface="Arial Black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 err="1"/>
              <a:t>Información</a:t>
            </a:r>
            <a:r>
              <a:rPr spc="275" dirty="0"/>
              <a:t> </a:t>
            </a:r>
            <a:r>
              <a:rPr spc="185" dirty="0" smtClean="0"/>
              <a:t>202</a:t>
            </a:r>
            <a:r>
              <a:rPr lang="en-US" spc="185" dirty="0" smtClean="0"/>
              <a:t>3</a:t>
            </a:r>
            <a:endParaRPr spc="185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21884" rIns="0" bIns="0" rtlCol="0">
            <a:spAutoFit/>
          </a:bodyPr>
          <a:lstStyle/>
          <a:p>
            <a:pPr marL="4993005" marR="5080" indent="-4466590">
              <a:lnSpc>
                <a:spcPct val="115900"/>
              </a:lnSpc>
              <a:spcBef>
                <a:spcPts val="95"/>
              </a:spcBef>
            </a:pPr>
            <a:r>
              <a:rPr sz="4100" b="0" spc="-260" dirty="0">
                <a:solidFill>
                  <a:srgbClr val="244257"/>
                </a:solidFill>
                <a:latin typeface="Arial"/>
                <a:cs typeface="Arial"/>
              </a:rPr>
              <a:t>Si</a:t>
            </a:r>
            <a:r>
              <a:rPr sz="4100" b="0" spc="-25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spc="-20" dirty="0">
                <a:solidFill>
                  <a:srgbClr val="244257"/>
                </a:solidFill>
                <a:latin typeface="Arial"/>
                <a:cs typeface="Arial"/>
              </a:rPr>
              <a:t>accede</a:t>
            </a:r>
            <a:r>
              <a:rPr sz="4100" b="0" spc="-25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dirty="0">
                <a:solidFill>
                  <a:srgbClr val="244257"/>
                </a:solidFill>
                <a:latin typeface="Arial"/>
                <a:cs typeface="Arial"/>
              </a:rPr>
              <a:t>desde</a:t>
            </a:r>
            <a:r>
              <a:rPr sz="4100" b="0" spc="-25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dirty="0">
                <a:solidFill>
                  <a:srgbClr val="244257"/>
                </a:solidFill>
                <a:latin typeface="Arial"/>
                <a:cs typeface="Arial"/>
              </a:rPr>
              <a:t>su</a:t>
            </a:r>
            <a:r>
              <a:rPr sz="4100" b="0" spc="-25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dirty="0">
                <a:solidFill>
                  <a:srgbClr val="244257"/>
                </a:solidFill>
                <a:latin typeface="Arial"/>
                <a:cs typeface="Arial"/>
              </a:rPr>
              <a:t>hogar</a:t>
            </a:r>
            <a:r>
              <a:rPr sz="4100" b="0" spc="-25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spc="110" dirty="0">
                <a:solidFill>
                  <a:srgbClr val="244257"/>
                </a:solidFill>
                <a:latin typeface="Arial"/>
                <a:cs typeface="Arial"/>
              </a:rPr>
              <a:t>o</a:t>
            </a:r>
            <a:r>
              <a:rPr sz="4100" b="0" spc="-25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dirty="0">
                <a:solidFill>
                  <a:srgbClr val="244257"/>
                </a:solidFill>
                <a:latin typeface="Arial"/>
                <a:cs typeface="Arial"/>
              </a:rPr>
              <a:t>cualquier</a:t>
            </a:r>
            <a:r>
              <a:rPr sz="4100" b="0" spc="-25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dirty="0">
                <a:solidFill>
                  <a:srgbClr val="244257"/>
                </a:solidFill>
                <a:latin typeface="Arial"/>
                <a:cs typeface="Arial"/>
              </a:rPr>
              <a:t>dispositivo</a:t>
            </a:r>
            <a:r>
              <a:rPr sz="4100" b="0" spc="-25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dirty="0">
                <a:solidFill>
                  <a:srgbClr val="244257"/>
                </a:solidFill>
                <a:latin typeface="Arial"/>
                <a:cs typeface="Arial"/>
              </a:rPr>
              <a:t>móvil,</a:t>
            </a:r>
            <a:r>
              <a:rPr sz="4100" b="0" spc="-25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spc="70" dirty="0">
                <a:solidFill>
                  <a:srgbClr val="244257"/>
                </a:solidFill>
                <a:latin typeface="Arial"/>
                <a:cs typeface="Arial"/>
              </a:rPr>
              <a:t>requiere</a:t>
            </a:r>
            <a:r>
              <a:rPr sz="4100" b="0" spc="-25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dirty="0">
                <a:solidFill>
                  <a:srgbClr val="244257"/>
                </a:solidFill>
                <a:latin typeface="Arial"/>
                <a:cs typeface="Arial"/>
              </a:rPr>
              <a:t>el</a:t>
            </a:r>
            <a:r>
              <a:rPr sz="4100" b="0" spc="-25" dirty="0">
                <a:solidFill>
                  <a:srgbClr val="244257"/>
                </a:solidFill>
                <a:latin typeface="Arial"/>
                <a:cs typeface="Arial"/>
              </a:rPr>
              <a:t> uso </a:t>
            </a:r>
            <a:r>
              <a:rPr sz="4100" b="0" spc="50" dirty="0">
                <a:solidFill>
                  <a:srgbClr val="244257"/>
                </a:solidFill>
                <a:latin typeface="Arial"/>
                <a:cs typeface="Arial"/>
              </a:rPr>
              <a:t>de</a:t>
            </a:r>
            <a:r>
              <a:rPr sz="4100" b="0" spc="-105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dirty="0">
                <a:solidFill>
                  <a:srgbClr val="244257"/>
                </a:solidFill>
                <a:latin typeface="Arial"/>
                <a:cs typeface="Arial"/>
              </a:rPr>
              <a:t>unas</a:t>
            </a:r>
            <a:r>
              <a:rPr sz="4100" b="0" spc="-100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dirty="0">
                <a:solidFill>
                  <a:srgbClr val="244257"/>
                </a:solidFill>
                <a:latin typeface="Arial"/>
                <a:cs typeface="Arial"/>
              </a:rPr>
              <a:t>credenciales</a:t>
            </a:r>
            <a:r>
              <a:rPr sz="4100" b="0" spc="-100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spc="50" dirty="0">
                <a:solidFill>
                  <a:srgbClr val="244257"/>
                </a:solidFill>
                <a:latin typeface="Arial"/>
                <a:cs typeface="Arial"/>
              </a:rPr>
              <a:t>de</a:t>
            </a:r>
            <a:r>
              <a:rPr sz="4100" b="0" spc="-100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b="0" spc="-10" dirty="0">
                <a:solidFill>
                  <a:srgbClr val="244257"/>
                </a:solidFill>
                <a:latin typeface="Arial"/>
                <a:cs typeface="Arial"/>
              </a:rPr>
              <a:t>acceso.</a:t>
            </a:r>
            <a:endParaRPr sz="41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2650" y="6125833"/>
            <a:ext cx="15725140" cy="2220595"/>
          </a:xfrm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5530850">
              <a:lnSpc>
                <a:spcPct val="100000"/>
              </a:lnSpc>
              <a:spcBef>
                <a:spcPts val="880"/>
              </a:spcBef>
            </a:pPr>
            <a:r>
              <a:rPr sz="4100" spc="-25" dirty="0">
                <a:solidFill>
                  <a:srgbClr val="244257"/>
                </a:solidFill>
                <a:latin typeface="Arial"/>
                <a:cs typeface="Arial"/>
              </a:rPr>
              <a:t>Credenciales</a:t>
            </a:r>
            <a:r>
              <a:rPr sz="4100" spc="-140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spc="50" dirty="0">
                <a:solidFill>
                  <a:srgbClr val="244257"/>
                </a:solidFill>
                <a:latin typeface="Arial"/>
                <a:cs typeface="Arial"/>
              </a:rPr>
              <a:t>de</a:t>
            </a:r>
            <a:r>
              <a:rPr sz="4100" spc="-135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spc="-10" dirty="0">
                <a:solidFill>
                  <a:srgbClr val="244257"/>
                </a:solidFill>
                <a:latin typeface="Arial"/>
                <a:cs typeface="Arial"/>
              </a:rPr>
              <a:t>acceso</a:t>
            </a:r>
            <a:endParaRPr sz="4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4100" dirty="0">
                <a:solidFill>
                  <a:srgbClr val="244257"/>
                </a:solidFill>
                <a:latin typeface="Arial"/>
                <a:cs typeface="Arial"/>
              </a:rPr>
              <a:t>Usuario:</a:t>
            </a:r>
            <a:r>
              <a:rPr sz="4100" spc="40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spc="80" dirty="0">
                <a:solidFill>
                  <a:srgbClr val="244257"/>
                </a:solidFill>
                <a:latin typeface="Arial"/>
                <a:cs typeface="Arial"/>
              </a:rPr>
              <a:t>correo</a:t>
            </a:r>
            <a:r>
              <a:rPr sz="4100" spc="50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dirty="0">
                <a:solidFill>
                  <a:srgbClr val="244257"/>
                </a:solidFill>
                <a:latin typeface="Arial"/>
                <a:cs typeface="Arial"/>
              </a:rPr>
              <a:t>electrónico</a:t>
            </a:r>
            <a:r>
              <a:rPr sz="4100" spc="45" dirty="0">
                <a:solidFill>
                  <a:srgbClr val="244257"/>
                </a:solidFill>
                <a:latin typeface="Arial"/>
                <a:cs typeface="Arial"/>
              </a:rPr>
              <a:t> institucional</a:t>
            </a:r>
            <a:r>
              <a:rPr sz="4100" spc="50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100" spc="-114" dirty="0">
                <a:solidFill>
                  <a:srgbClr val="244257"/>
                </a:solidFill>
                <a:latin typeface="Arial Black"/>
                <a:cs typeface="Arial Black"/>
              </a:rPr>
              <a:t>@live.edpuniversity.edu</a:t>
            </a:r>
            <a:endParaRPr sz="41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4250" dirty="0">
                <a:solidFill>
                  <a:srgbClr val="244257"/>
                </a:solidFill>
                <a:latin typeface="Arial"/>
                <a:cs typeface="Arial"/>
              </a:rPr>
              <a:t>Contraseña:</a:t>
            </a:r>
            <a:r>
              <a:rPr sz="4250" spc="-90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250" dirty="0">
                <a:solidFill>
                  <a:srgbClr val="244257"/>
                </a:solidFill>
                <a:latin typeface="Arial"/>
                <a:cs typeface="Arial"/>
              </a:rPr>
              <a:t>Utilizada</a:t>
            </a:r>
            <a:r>
              <a:rPr sz="4250" spc="-90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250" spc="55" dirty="0">
                <a:solidFill>
                  <a:srgbClr val="244257"/>
                </a:solidFill>
                <a:latin typeface="Arial"/>
                <a:cs typeface="Arial"/>
              </a:rPr>
              <a:t>en</a:t>
            </a:r>
            <a:r>
              <a:rPr sz="4250" spc="-90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250" spc="90" dirty="0">
                <a:solidFill>
                  <a:srgbClr val="244257"/>
                </a:solidFill>
                <a:latin typeface="Arial"/>
                <a:cs typeface="Arial"/>
              </a:rPr>
              <a:t>correo</a:t>
            </a:r>
            <a:r>
              <a:rPr sz="4250" spc="-90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250" spc="50" dirty="0">
                <a:solidFill>
                  <a:srgbClr val="244257"/>
                </a:solidFill>
                <a:latin typeface="Arial"/>
                <a:cs typeface="Arial"/>
              </a:rPr>
              <a:t>electrónico</a:t>
            </a:r>
            <a:r>
              <a:rPr sz="4250" spc="-85" dirty="0">
                <a:solidFill>
                  <a:srgbClr val="244257"/>
                </a:solidFill>
                <a:latin typeface="Arial"/>
                <a:cs typeface="Arial"/>
              </a:rPr>
              <a:t> </a:t>
            </a:r>
            <a:r>
              <a:rPr sz="4250" spc="40" dirty="0">
                <a:solidFill>
                  <a:srgbClr val="244257"/>
                </a:solidFill>
                <a:latin typeface="Arial"/>
                <a:cs typeface="Arial"/>
              </a:rPr>
              <a:t>institucional</a:t>
            </a:r>
            <a:endParaRPr sz="425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892155" y="4085501"/>
            <a:ext cx="3311525" cy="2026920"/>
            <a:chOff x="6892155" y="4085501"/>
            <a:chExt cx="3311525" cy="2026920"/>
          </a:xfrm>
        </p:grpSpPr>
        <p:sp>
          <p:nvSpPr>
            <p:cNvPr id="5" name="object 5"/>
            <p:cNvSpPr/>
            <p:nvPr/>
          </p:nvSpPr>
          <p:spPr>
            <a:xfrm>
              <a:off x="6892151" y="4085513"/>
              <a:ext cx="3311525" cy="1683385"/>
            </a:xfrm>
            <a:custGeom>
              <a:avLst/>
              <a:gdLst/>
              <a:ahLst/>
              <a:cxnLst/>
              <a:rect l="l" t="t" r="r" b="b"/>
              <a:pathLst>
                <a:path w="3311525" h="1683385">
                  <a:moveTo>
                    <a:pt x="1591208" y="1505445"/>
                  </a:moveTo>
                  <a:lnTo>
                    <a:pt x="1586420" y="1419390"/>
                  </a:lnTo>
                  <a:lnTo>
                    <a:pt x="1576298" y="1371803"/>
                  </a:lnTo>
                  <a:lnTo>
                    <a:pt x="1560880" y="1325587"/>
                  </a:lnTo>
                  <a:lnTo>
                    <a:pt x="1540370" y="1280909"/>
                  </a:lnTo>
                  <a:lnTo>
                    <a:pt x="1514957" y="1237945"/>
                  </a:lnTo>
                  <a:lnTo>
                    <a:pt x="1484845" y="1196886"/>
                  </a:lnTo>
                  <a:lnTo>
                    <a:pt x="1450225" y="1157897"/>
                  </a:lnTo>
                  <a:lnTo>
                    <a:pt x="1411287" y="1121156"/>
                  </a:lnTo>
                  <a:lnTo>
                    <a:pt x="1368234" y="1086853"/>
                  </a:lnTo>
                  <a:lnTo>
                    <a:pt x="1329486" y="1060335"/>
                  </a:lnTo>
                  <a:lnTo>
                    <a:pt x="1288135" y="1035735"/>
                  </a:lnTo>
                  <a:lnTo>
                    <a:pt x="1244307" y="1013129"/>
                  </a:lnTo>
                  <a:lnTo>
                    <a:pt x="1198105" y="992644"/>
                  </a:lnTo>
                  <a:lnTo>
                    <a:pt x="1149642" y="974382"/>
                  </a:lnTo>
                  <a:lnTo>
                    <a:pt x="1184554" y="942543"/>
                  </a:lnTo>
                  <a:lnTo>
                    <a:pt x="1216609" y="907859"/>
                  </a:lnTo>
                  <a:lnTo>
                    <a:pt x="1245654" y="870521"/>
                  </a:lnTo>
                  <a:lnTo>
                    <a:pt x="1271447" y="830732"/>
                  </a:lnTo>
                  <a:lnTo>
                    <a:pt x="1293825" y="788695"/>
                  </a:lnTo>
                  <a:lnTo>
                    <a:pt x="1312583" y="744588"/>
                  </a:lnTo>
                  <a:lnTo>
                    <a:pt x="1327505" y="698614"/>
                  </a:lnTo>
                  <a:lnTo>
                    <a:pt x="1338414" y="650976"/>
                  </a:lnTo>
                  <a:lnTo>
                    <a:pt x="1345107" y="601865"/>
                  </a:lnTo>
                  <a:lnTo>
                    <a:pt x="1347381" y="551472"/>
                  </a:lnTo>
                  <a:lnTo>
                    <a:pt x="1345361" y="503885"/>
                  </a:lnTo>
                  <a:lnTo>
                    <a:pt x="1339392" y="457428"/>
                  </a:lnTo>
                  <a:lnTo>
                    <a:pt x="1329651" y="412267"/>
                  </a:lnTo>
                  <a:lnTo>
                    <a:pt x="1316304" y="368554"/>
                  </a:lnTo>
                  <a:lnTo>
                    <a:pt x="1299502" y="326466"/>
                  </a:lnTo>
                  <a:lnTo>
                    <a:pt x="1279436" y="286156"/>
                  </a:lnTo>
                  <a:lnTo>
                    <a:pt x="1256245" y="247789"/>
                  </a:lnTo>
                  <a:lnTo>
                    <a:pt x="1230122" y="211556"/>
                  </a:lnTo>
                  <a:lnTo>
                    <a:pt x="1201204" y="177596"/>
                  </a:lnTo>
                  <a:lnTo>
                    <a:pt x="1169682" y="146088"/>
                  </a:lnTo>
                  <a:lnTo>
                    <a:pt x="1135697" y="117195"/>
                  </a:lnTo>
                  <a:lnTo>
                    <a:pt x="1099439" y="91071"/>
                  </a:lnTo>
                  <a:lnTo>
                    <a:pt x="1061059" y="67906"/>
                  </a:lnTo>
                  <a:lnTo>
                    <a:pt x="1020724" y="47840"/>
                  </a:lnTo>
                  <a:lnTo>
                    <a:pt x="978611" y="31064"/>
                  </a:lnTo>
                  <a:lnTo>
                    <a:pt x="934859" y="17716"/>
                  </a:lnTo>
                  <a:lnTo>
                    <a:pt x="889673" y="7975"/>
                  </a:lnTo>
                  <a:lnTo>
                    <a:pt x="843178" y="2019"/>
                  </a:lnTo>
                  <a:lnTo>
                    <a:pt x="795566" y="0"/>
                  </a:lnTo>
                  <a:lnTo>
                    <a:pt x="747953" y="2019"/>
                  </a:lnTo>
                  <a:lnTo>
                    <a:pt x="701459" y="7975"/>
                  </a:lnTo>
                  <a:lnTo>
                    <a:pt x="656259" y="17716"/>
                  </a:lnTo>
                  <a:lnTo>
                    <a:pt x="612508" y="31064"/>
                  </a:lnTo>
                  <a:lnTo>
                    <a:pt x="570382" y="47840"/>
                  </a:lnTo>
                  <a:lnTo>
                    <a:pt x="530047" y="67906"/>
                  </a:lnTo>
                  <a:lnTo>
                    <a:pt x="491667" y="91071"/>
                  </a:lnTo>
                  <a:lnTo>
                    <a:pt x="455409" y="117195"/>
                  </a:lnTo>
                  <a:lnTo>
                    <a:pt x="421424" y="146088"/>
                  </a:lnTo>
                  <a:lnTo>
                    <a:pt x="389902" y="177596"/>
                  </a:lnTo>
                  <a:lnTo>
                    <a:pt x="360984" y="211556"/>
                  </a:lnTo>
                  <a:lnTo>
                    <a:pt x="334848" y="247789"/>
                  </a:lnTo>
                  <a:lnTo>
                    <a:pt x="311670" y="286156"/>
                  </a:lnTo>
                  <a:lnTo>
                    <a:pt x="291592" y="326466"/>
                  </a:lnTo>
                  <a:lnTo>
                    <a:pt x="274802" y="368554"/>
                  </a:lnTo>
                  <a:lnTo>
                    <a:pt x="261454" y="412267"/>
                  </a:lnTo>
                  <a:lnTo>
                    <a:pt x="251714" y="457428"/>
                  </a:lnTo>
                  <a:lnTo>
                    <a:pt x="245745" y="503885"/>
                  </a:lnTo>
                  <a:lnTo>
                    <a:pt x="243713" y="551472"/>
                  </a:lnTo>
                  <a:lnTo>
                    <a:pt x="245986" y="601865"/>
                  </a:lnTo>
                  <a:lnTo>
                    <a:pt x="252679" y="650976"/>
                  </a:lnTo>
                  <a:lnTo>
                    <a:pt x="263601" y="698614"/>
                  </a:lnTo>
                  <a:lnTo>
                    <a:pt x="278536" y="744588"/>
                  </a:lnTo>
                  <a:lnTo>
                    <a:pt x="297294" y="788695"/>
                  </a:lnTo>
                  <a:lnTo>
                    <a:pt x="319671" y="830732"/>
                  </a:lnTo>
                  <a:lnTo>
                    <a:pt x="345478" y="870521"/>
                  </a:lnTo>
                  <a:lnTo>
                    <a:pt x="374523" y="907859"/>
                  </a:lnTo>
                  <a:lnTo>
                    <a:pt x="406590" y="942543"/>
                  </a:lnTo>
                  <a:lnTo>
                    <a:pt x="441490" y="974382"/>
                  </a:lnTo>
                  <a:lnTo>
                    <a:pt x="393014" y="992644"/>
                  </a:lnTo>
                  <a:lnTo>
                    <a:pt x="346824" y="1013129"/>
                  </a:lnTo>
                  <a:lnTo>
                    <a:pt x="303009" y="1035735"/>
                  </a:lnTo>
                  <a:lnTo>
                    <a:pt x="261683" y="1060335"/>
                  </a:lnTo>
                  <a:lnTo>
                    <a:pt x="222935" y="1086853"/>
                  </a:lnTo>
                  <a:lnTo>
                    <a:pt x="179908" y="1121156"/>
                  </a:lnTo>
                  <a:lnTo>
                    <a:pt x="140995" y="1157884"/>
                  </a:lnTo>
                  <a:lnTo>
                    <a:pt x="106387" y="1196873"/>
                  </a:lnTo>
                  <a:lnTo>
                    <a:pt x="76288" y="1237932"/>
                  </a:lnTo>
                  <a:lnTo>
                    <a:pt x="50876" y="1280896"/>
                  </a:lnTo>
                  <a:lnTo>
                    <a:pt x="30353" y="1325575"/>
                  </a:lnTo>
                  <a:lnTo>
                    <a:pt x="14909" y="1371803"/>
                  </a:lnTo>
                  <a:lnTo>
                    <a:pt x="4762" y="1419390"/>
                  </a:lnTo>
                  <a:lnTo>
                    <a:pt x="76" y="1468158"/>
                  </a:lnTo>
                  <a:lnTo>
                    <a:pt x="0" y="1505597"/>
                  </a:lnTo>
                  <a:lnTo>
                    <a:pt x="2692" y="1540116"/>
                  </a:lnTo>
                  <a:lnTo>
                    <a:pt x="15900" y="1601050"/>
                  </a:lnTo>
                  <a:lnTo>
                    <a:pt x="55372" y="1610372"/>
                  </a:lnTo>
                  <a:lnTo>
                    <a:pt x="96367" y="1619211"/>
                  </a:lnTo>
                  <a:lnTo>
                    <a:pt x="138798" y="1627543"/>
                  </a:lnTo>
                  <a:lnTo>
                    <a:pt x="182626" y="1635366"/>
                  </a:lnTo>
                  <a:lnTo>
                    <a:pt x="227799" y="1642668"/>
                  </a:lnTo>
                  <a:lnTo>
                    <a:pt x="274231" y="1649399"/>
                  </a:lnTo>
                  <a:lnTo>
                    <a:pt x="321881" y="1655584"/>
                  </a:lnTo>
                  <a:lnTo>
                    <a:pt x="370687" y="1661172"/>
                  </a:lnTo>
                  <a:lnTo>
                    <a:pt x="420585" y="1666176"/>
                  </a:lnTo>
                  <a:lnTo>
                    <a:pt x="471512" y="1670558"/>
                  </a:lnTo>
                  <a:lnTo>
                    <a:pt x="523430" y="1674317"/>
                  </a:lnTo>
                  <a:lnTo>
                    <a:pt x="576262" y="1677428"/>
                  </a:lnTo>
                  <a:lnTo>
                    <a:pt x="629945" y="1679867"/>
                  </a:lnTo>
                  <a:lnTo>
                    <a:pt x="684441" y="1681632"/>
                  </a:lnTo>
                  <a:lnTo>
                    <a:pt x="739660" y="1682711"/>
                  </a:lnTo>
                  <a:lnTo>
                    <a:pt x="795566" y="1683067"/>
                  </a:lnTo>
                  <a:lnTo>
                    <a:pt x="851611" y="1682711"/>
                  </a:lnTo>
                  <a:lnTo>
                    <a:pt x="906970" y="1681632"/>
                  </a:lnTo>
                  <a:lnTo>
                    <a:pt x="961593" y="1679854"/>
                  </a:lnTo>
                  <a:lnTo>
                    <a:pt x="1015403" y="1677403"/>
                  </a:lnTo>
                  <a:lnTo>
                    <a:pt x="1068349" y="1674279"/>
                  </a:lnTo>
                  <a:lnTo>
                    <a:pt x="1120381" y="1670507"/>
                  </a:lnTo>
                  <a:lnTo>
                    <a:pt x="1171422" y="1666100"/>
                  </a:lnTo>
                  <a:lnTo>
                    <a:pt x="1221422" y="1661071"/>
                  </a:lnTo>
                  <a:lnTo>
                    <a:pt x="1270330" y="1655457"/>
                  </a:lnTo>
                  <a:lnTo>
                    <a:pt x="1318069" y="1649247"/>
                  </a:lnTo>
                  <a:lnTo>
                    <a:pt x="1364589" y="1642478"/>
                  </a:lnTo>
                  <a:lnTo>
                    <a:pt x="1409827" y="1635163"/>
                  </a:lnTo>
                  <a:lnTo>
                    <a:pt x="1453718" y="1627301"/>
                  </a:lnTo>
                  <a:lnTo>
                    <a:pt x="1496212" y="1618932"/>
                  </a:lnTo>
                  <a:lnTo>
                    <a:pt x="1537258" y="1610055"/>
                  </a:lnTo>
                  <a:lnTo>
                    <a:pt x="1576768" y="1600695"/>
                  </a:lnTo>
                  <a:lnTo>
                    <a:pt x="1588795" y="1539862"/>
                  </a:lnTo>
                  <a:lnTo>
                    <a:pt x="1591208" y="1505445"/>
                  </a:lnTo>
                  <a:close/>
                </a:path>
                <a:path w="3311525" h="1683385">
                  <a:moveTo>
                    <a:pt x="3311207" y="1505445"/>
                  </a:moveTo>
                  <a:lnTo>
                    <a:pt x="3306432" y="1419390"/>
                  </a:lnTo>
                  <a:lnTo>
                    <a:pt x="3296297" y="1371803"/>
                  </a:lnTo>
                  <a:lnTo>
                    <a:pt x="3280880" y="1325587"/>
                  </a:lnTo>
                  <a:lnTo>
                    <a:pt x="3260369" y="1280909"/>
                  </a:lnTo>
                  <a:lnTo>
                    <a:pt x="3234956" y="1237945"/>
                  </a:lnTo>
                  <a:lnTo>
                    <a:pt x="3204845" y="1196886"/>
                  </a:lnTo>
                  <a:lnTo>
                    <a:pt x="3170224" y="1157897"/>
                  </a:lnTo>
                  <a:lnTo>
                    <a:pt x="3131312" y="1121156"/>
                  </a:lnTo>
                  <a:lnTo>
                    <a:pt x="3088284" y="1086853"/>
                  </a:lnTo>
                  <a:lnTo>
                    <a:pt x="3049511" y="1060335"/>
                  </a:lnTo>
                  <a:lnTo>
                    <a:pt x="3008147" y="1035735"/>
                  </a:lnTo>
                  <a:lnTo>
                    <a:pt x="2964319" y="1013129"/>
                  </a:lnTo>
                  <a:lnTo>
                    <a:pt x="2918117" y="992644"/>
                  </a:lnTo>
                  <a:lnTo>
                    <a:pt x="2869654" y="974382"/>
                  </a:lnTo>
                  <a:lnTo>
                    <a:pt x="2904553" y="942543"/>
                  </a:lnTo>
                  <a:lnTo>
                    <a:pt x="2936621" y="907859"/>
                  </a:lnTo>
                  <a:lnTo>
                    <a:pt x="2965653" y="870521"/>
                  </a:lnTo>
                  <a:lnTo>
                    <a:pt x="2991459" y="830732"/>
                  </a:lnTo>
                  <a:lnTo>
                    <a:pt x="3013837" y="788695"/>
                  </a:lnTo>
                  <a:lnTo>
                    <a:pt x="3032582" y="744588"/>
                  </a:lnTo>
                  <a:lnTo>
                    <a:pt x="3047517" y="698614"/>
                  </a:lnTo>
                  <a:lnTo>
                    <a:pt x="3058426" y="650976"/>
                  </a:lnTo>
                  <a:lnTo>
                    <a:pt x="3065119" y="601865"/>
                  </a:lnTo>
                  <a:lnTo>
                    <a:pt x="3067393" y="551472"/>
                  </a:lnTo>
                  <a:lnTo>
                    <a:pt x="3065361" y="503885"/>
                  </a:lnTo>
                  <a:lnTo>
                    <a:pt x="3059392" y="457428"/>
                  </a:lnTo>
                  <a:lnTo>
                    <a:pt x="3049651" y="412267"/>
                  </a:lnTo>
                  <a:lnTo>
                    <a:pt x="3036303" y="368554"/>
                  </a:lnTo>
                  <a:lnTo>
                    <a:pt x="3019514" y="326466"/>
                  </a:lnTo>
                  <a:lnTo>
                    <a:pt x="2999435" y="286156"/>
                  </a:lnTo>
                  <a:lnTo>
                    <a:pt x="2976257" y="247789"/>
                  </a:lnTo>
                  <a:lnTo>
                    <a:pt x="2950121" y="211556"/>
                  </a:lnTo>
                  <a:lnTo>
                    <a:pt x="2921216" y="177596"/>
                  </a:lnTo>
                  <a:lnTo>
                    <a:pt x="2889681" y="146088"/>
                  </a:lnTo>
                  <a:lnTo>
                    <a:pt x="2855709" y="117195"/>
                  </a:lnTo>
                  <a:lnTo>
                    <a:pt x="2819438" y="91071"/>
                  </a:lnTo>
                  <a:lnTo>
                    <a:pt x="2781058" y="67906"/>
                  </a:lnTo>
                  <a:lnTo>
                    <a:pt x="2740736" y="47840"/>
                  </a:lnTo>
                  <a:lnTo>
                    <a:pt x="2698610" y="31064"/>
                  </a:lnTo>
                  <a:lnTo>
                    <a:pt x="2654871" y="17716"/>
                  </a:lnTo>
                  <a:lnTo>
                    <a:pt x="2609672" y="7975"/>
                  </a:lnTo>
                  <a:lnTo>
                    <a:pt x="2563190" y="2019"/>
                  </a:lnTo>
                  <a:lnTo>
                    <a:pt x="2515578" y="0"/>
                  </a:lnTo>
                  <a:lnTo>
                    <a:pt x="2467953" y="2019"/>
                  </a:lnTo>
                  <a:lnTo>
                    <a:pt x="2421458" y="7975"/>
                  </a:lnTo>
                  <a:lnTo>
                    <a:pt x="2376259" y="17716"/>
                  </a:lnTo>
                  <a:lnTo>
                    <a:pt x="2332520" y="31064"/>
                  </a:lnTo>
                  <a:lnTo>
                    <a:pt x="2290394" y="47840"/>
                  </a:lnTo>
                  <a:lnTo>
                    <a:pt x="2250059" y="67906"/>
                  </a:lnTo>
                  <a:lnTo>
                    <a:pt x="2211679" y="91071"/>
                  </a:lnTo>
                  <a:lnTo>
                    <a:pt x="2175408" y="117195"/>
                  </a:lnTo>
                  <a:lnTo>
                    <a:pt x="2141436" y="146088"/>
                  </a:lnTo>
                  <a:lnTo>
                    <a:pt x="2109901" y="177596"/>
                  </a:lnTo>
                  <a:lnTo>
                    <a:pt x="2080983" y="211556"/>
                  </a:lnTo>
                  <a:lnTo>
                    <a:pt x="2054860" y="247789"/>
                  </a:lnTo>
                  <a:lnTo>
                    <a:pt x="2031669" y="286156"/>
                  </a:lnTo>
                  <a:lnTo>
                    <a:pt x="2011603" y="326466"/>
                  </a:lnTo>
                  <a:lnTo>
                    <a:pt x="1994801" y="368554"/>
                  </a:lnTo>
                  <a:lnTo>
                    <a:pt x="1981454" y="412267"/>
                  </a:lnTo>
                  <a:lnTo>
                    <a:pt x="1971713" y="457428"/>
                  </a:lnTo>
                  <a:lnTo>
                    <a:pt x="1965744" y="503885"/>
                  </a:lnTo>
                  <a:lnTo>
                    <a:pt x="1963724" y="551472"/>
                  </a:lnTo>
                  <a:lnTo>
                    <a:pt x="1965998" y="601865"/>
                  </a:lnTo>
                  <a:lnTo>
                    <a:pt x="1972691" y="650976"/>
                  </a:lnTo>
                  <a:lnTo>
                    <a:pt x="1983600" y="698614"/>
                  </a:lnTo>
                  <a:lnTo>
                    <a:pt x="1998535" y="744588"/>
                  </a:lnTo>
                  <a:lnTo>
                    <a:pt x="2017293" y="788695"/>
                  </a:lnTo>
                  <a:lnTo>
                    <a:pt x="2039670" y="830732"/>
                  </a:lnTo>
                  <a:lnTo>
                    <a:pt x="2065489" y="870521"/>
                  </a:lnTo>
                  <a:lnTo>
                    <a:pt x="2094522" y="907859"/>
                  </a:lnTo>
                  <a:lnTo>
                    <a:pt x="2126589" y="942543"/>
                  </a:lnTo>
                  <a:lnTo>
                    <a:pt x="2161502" y="974382"/>
                  </a:lnTo>
                  <a:lnTo>
                    <a:pt x="2113026" y="992644"/>
                  </a:lnTo>
                  <a:lnTo>
                    <a:pt x="2066836" y="1013129"/>
                  </a:lnTo>
                  <a:lnTo>
                    <a:pt x="2023021" y="1035735"/>
                  </a:lnTo>
                  <a:lnTo>
                    <a:pt x="1981695" y="1060335"/>
                  </a:lnTo>
                  <a:lnTo>
                    <a:pt x="1942947" y="1086853"/>
                  </a:lnTo>
                  <a:lnTo>
                    <a:pt x="1899920" y="1121156"/>
                  </a:lnTo>
                  <a:lnTo>
                    <a:pt x="1861007" y="1157884"/>
                  </a:lnTo>
                  <a:lnTo>
                    <a:pt x="1826399" y="1196873"/>
                  </a:lnTo>
                  <a:lnTo>
                    <a:pt x="1796300" y="1237932"/>
                  </a:lnTo>
                  <a:lnTo>
                    <a:pt x="1770900" y="1280896"/>
                  </a:lnTo>
                  <a:lnTo>
                    <a:pt x="1750377" y="1325575"/>
                  </a:lnTo>
                  <a:lnTo>
                    <a:pt x="1734934" y="1371803"/>
                  </a:lnTo>
                  <a:lnTo>
                    <a:pt x="1724774" y="1419390"/>
                  </a:lnTo>
                  <a:lnTo>
                    <a:pt x="1720075" y="1468158"/>
                  </a:lnTo>
                  <a:lnTo>
                    <a:pt x="1719999" y="1505597"/>
                  </a:lnTo>
                  <a:lnTo>
                    <a:pt x="1722704" y="1540116"/>
                  </a:lnTo>
                  <a:lnTo>
                    <a:pt x="1735899" y="1601050"/>
                  </a:lnTo>
                  <a:lnTo>
                    <a:pt x="1775383" y="1610372"/>
                  </a:lnTo>
                  <a:lnTo>
                    <a:pt x="1816366" y="1619211"/>
                  </a:lnTo>
                  <a:lnTo>
                    <a:pt x="1858810" y="1627543"/>
                  </a:lnTo>
                  <a:lnTo>
                    <a:pt x="1902637" y="1635366"/>
                  </a:lnTo>
                  <a:lnTo>
                    <a:pt x="1947799" y="1642668"/>
                  </a:lnTo>
                  <a:lnTo>
                    <a:pt x="1994230" y="1649399"/>
                  </a:lnTo>
                  <a:lnTo>
                    <a:pt x="2041880" y="1655584"/>
                  </a:lnTo>
                  <a:lnTo>
                    <a:pt x="2090686" y="1661172"/>
                  </a:lnTo>
                  <a:lnTo>
                    <a:pt x="2140585" y="1666176"/>
                  </a:lnTo>
                  <a:lnTo>
                    <a:pt x="2191524" y="1670558"/>
                  </a:lnTo>
                  <a:lnTo>
                    <a:pt x="2243429" y="1674317"/>
                  </a:lnTo>
                  <a:lnTo>
                    <a:pt x="2296261" y="1677428"/>
                  </a:lnTo>
                  <a:lnTo>
                    <a:pt x="2349957" y="1679867"/>
                  </a:lnTo>
                  <a:lnTo>
                    <a:pt x="2404440" y="1681632"/>
                  </a:lnTo>
                  <a:lnTo>
                    <a:pt x="2459672" y="1682711"/>
                  </a:lnTo>
                  <a:lnTo>
                    <a:pt x="2515578" y="1683067"/>
                  </a:lnTo>
                  <a:lnTo>
                    <a:pt x="2571623" y="1682711"/>
                  </a:lnTo>
                  <a:lnTo>
                    <a:pt x="2626982" y="1681632"/>
                  </a:lnTo>
                  <a:lnTo>
                    <a:pt x="2681592" y="1679854"/>
                  </a:lnTo>
                  <a:lnTo>
                    <a:pt x="2735415" y="1677403"/>
                  </a:lnTo>
                  <a:lnTo>
                    <a:pt x="2788361" y="1674279"/>
                  </a:lnTo>
                  <a:lnTo>
                    <a:pt x="2840380" y="1670507"/>
                  </a:lnTo>
                  <a:lnTo>
                    <a:pt x="2891434" y="1666100"/>
                  </a:lnTo>
                  <a:lnTo>
                    <a:pt x="2941434" y="1661071"/>
                  </a:lnTo>
                  <a:lnTo>
                    <a:pt x="2990329" y="1655457"/>
                  </a:lnTo>
                  <a:lnTo>
                    <a:pt x="3038068" y="1649247"/>
                  </a:lnTo>
                  <a:lnTo>
                    <a:pt x="3084588" y="1642478"/>
                  </a:lnTo>
                  <a:lnTo>
                    <a:pt x="3129826" y="1635163"/>
                  </a:lnTo>
                  <a:lnTo>
                    <a:pt x="3173717" y="1627301"/>
                  </a:lnTo>
                  <a:lnTo>
                    <a:pt x="3216224" y="1618932"/>
                  </a:lnTo>
                  <a:lnTo>
                    <a:pt x="3257258" y="1610055"/>
                  </a:lnTo>
                  <a:lnTo>
                    <a:pt x="3296780" y="1600695"/>
                  </a:lnTo>
                  <a:lnTo>
                    <a:pt x="3308794" y="1539862"/>
                  </a:lnTo>
                  <a:lnTo>
                    <a:pt x="3311207" y="1505445"/>
                  </a:lnTo>
                  <a:close/>
                </a:path>
              </a:pathLst>
            </a:custGeom>
            <a:solidFill>
              <a:srgbClr val="287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702008" y="4323210"/>
              <a:ext cx="1691639" cy="1789430"/>
            </a:xfrm>
            <a:custGeom>
              <a:avLst/>
              <a:gdLst/>
              <a:ahLst/>
              <a:cxnLst/>
              <a:rect l="l" t="t" r="r" b="b"/>
              <a:pathLst>
                <a:path w="1691640" h="1789429">
                  <a:moveTo>
                    <a:pt x="845739" y="1789119"/>
                  </a:moveTo>
                  <a:lnTo>
                    <a:pt x="786303" y="1788735"/>
                  </a:lnTo>
                  <a:lnTo>
                    <a:pt x="727592" y="1787596"/>
                  </a:lnTo>
                  <a:lnTo>
                    <a:pt x="669668" y="1785719"/>
                  </a:lnTo>
                  <a:lnTo>
                    <a:pt x="612594" y="1783120"/>
                  </a:lnTo>
                  <a:lnTo>
                    <a:pt x="556434" y="1779817"/>
                  </a:lnTo>
                  <a:lnTo>
                    <a:pt x="501249" y="1775828"/>
                  </a:lnTo>
                  <a:lnTo>
                    <a:pt x="447104" y="1771168"/>
                  </a:lnTo>
                  <a:lnTo>
                    <a:pt x="394059" y="1765856"/>
                  </a:lnTo>
                  <a:lnTo>
                    <a:pt x="342179" y="1759908"/>
                  </a:lnTo>
                  <a:lnTo>
                    <a:pt x="291527" y="1753342"/>
                  </a:lnTo>
                  <a:lnTo>
                    <a:pt x="242164" y="1746174"/>
                  </a:lnTo>
                  <a:lnTo>
                    <a:pt x="194154" y="1738422"/>
                  </a:lnTo>
                  <a:lnTo>
                    <a:pt x="147560" y="1730103"/>
                  </a:lnTo>
                  <a:lnTo>
                    <a:pt x="102444" y="1721234"/>
                  </a:lnTo>
                  <a:lnTo>
                    <a:pt x="58869" y="1711833"/>
                  </a:lnTo>
                  <a:lnTo>
                    <a:pt x="16899" y="1701915"/>
                  </a:lnTo>
                  <a:lnTo>
                    <a:pt x="2879" y="1637185"/>
                  </a:lnTo>
                  <a:lnTo>
                    <a:pt x="0" y="1600495"/>
                  </a:lnTo>
                  <a:lnTo>
                    <a:pt x="51" y="1560710"/>
                  </a:lnTo>
                  <a:lnTo>
                    <a:pt x="4279" y="1513990"/>
                  </a:lnTo>
                  <a:lnTo>
                    <a:pt x="13235" y="1468274"/>
                  </a:lnTo>
                  <a:lnTo>
                    <a:pt x="26767" y="1423702"/>
                  </a:lnTo>
                  <a:lnTo>
                    <a:pt x="44726" y="1380412"/>
                  </a:lnTo>
                  <a:lnTo>
                    <a:pt x="66961" y="1338542"/>
                  </a:lnTo>
                  <a:lnTo>
                    <a:pt x="93322" y="1298231"/>
                  </a:lnTo>
                  <a:lnTo>
                    <a:pt x="123659" y="1259618"/>
                  </a:lnTo>
                  <a:lnTo>
                    <a:pt x="157821" y="1222840"/>
                  </a:lnTo>
                  <a:lnTo>
                    <a:pt x="195658" y="1188036"/>
                  </a:lnTo>
                  <a:lnTo>
                    <a:pt x="237020" y="1155345"/>
                  </a:lnTo>
                  <a:lnTo>
                    <a:pt x="278189" y="1127149"/>
                  </a:lnTo>
                  <a:lnTo>
                    <a:pt x="322118" y="1100983"/>
                  </a:lnTo>
                  <a:lnTo>
                    <a:pt x="368692" y="1076958"/>
                  </a:lnTo>
                  <a:lnTo>
                    <a:pt x="417796" y="1055182"/>
                  </a:lnTo>
                  <a:lnTo>
                    <a:pt x="469315" y="1035764"/>
                  </a:lnTo>
                  <a:lnTo>
                    <a:pt x="432213" y="1001922"/>
                  </a:lnTo>
                  <a:lnTo>
                    <a:pt x="398123" y="965056"/>
                  </a:lnTo>
                  <a:lnTo>
                    <a:pt x="367256" y="925373"/>
                  </a:lnTo>
                  <a:lnTo>
                    <a:pt x="339821" y="883081"/>
                  </a:lnTo>
                  <a:lnTo>
                    <a:pt x="316030" y="838389"/>
                  </a:lnTo>
                  <a:lnTo>
                    <a:pt x="296093" y="791505"/>
                  </a:lnTo>
                  <a:lnTo>
                    <a:pt x="280220" y="742636"/>
                  </a:lnTo>
                  <a:lnTo>
                    <a:pt x="268622" y="691992"/>
                  </a:lnTo>
                  <a:lnTo>
                    <a:pt x="261508" y="639780"/>
                  </a:lnTo>
                  <a:lnTo>
                    <a:pt x="259091" y="586208"/>
                  </a:lnTo>
                  <a:lnTo>
                    <a:pt x="261035" y="538132"/>
                  </a:lnTo>
                  <a:lnTo>
                    <a:pt x="266768" y="491126"/>
                  </a:lnTo>
                  <a:lnTo>
                    <a:pt x="276138" y="445341"/>
                  </a:lnTo>
                  <a:lnTo>
                    <a:pt x="288995" y="400928"/>
                  </a:lnTo>
                  <a:lnTo>
                    <a:pt x="305187" y="358037"/>
                  </a:lnTo>
                  <a:lnTo>
                    <a:pt x="324564" y="316820"/>
                  </a:lnTo>
                  <a:lnTo>
                    <a:pt x="346975" y="277427"/>
                  </a:lnTo>
                  <a:lnTo>
                    <a:pt x="372269" y="240009"/>
                  </a:lnTo>
                  <a:lnTo>
                    <a:pt x="400294" y="204717"/>
                  </a:lnTo>
                  <a:lnTo>
                    <a:pt x="430902" y="171703"/>
                  </a:lnTo>
                  <a:lnTo>
                    <a:pt x="463939" y="141117"/>
                  </a:lnTo>
                  <a:lnTo>
                    <a:pt x="499255" y="113109"/>
                  </a:lnTo>
                  <a:lnTo>
                    <a:pt x="536701" y="87831"/>
                  </a:lnTo>
                  <a:lnTo>
                    <a:pt x="576123" y="65435"/>
                  </a:lnTo>
                  <a:lnTo>
                    <a:pt x="617373" y="46069"/>
                  </a:lnTo>
                  <a:lnTo>
                    <a:pt x="660298" y="29887"/>
                  </a:lnTo>
                  <a:lnTo>
                    <a:pt x="704748" y="17037"/>
                  </a:lnTo>
                  <a:lnTo>
                    <a:pt x="750572" y="7672"/>
                  </a:lnTo>
                  <a:lnTo>
                    <a:pt x="797619" y="1943"/>
                  </a:lnTo>
                  <a:lnTo>
                    <a:pt x="845739" y="0"/>
                  </a:lnTo>
                  <a:lnTo>
                    <a:pt x="893847" y="1943"/>
                  </a:lnTo>
                  <a:lnTo>
                    <a:pt x="940884" y="7672"/>
                  </a:lnTo>
                  <a:lnTo>
                    <a:pt x="986699" y="17037"/>
                  </a:lnTo>
                  <a:lnTo>
                    <a:pt x="1031141" y="29887"/>
                  </a:lnTo>
                  <a:lnTo>
                    <a:pt x="1074059" y="46069"/>
                  </a:lnTo>
                  <a:lnTo>
                    <a:pt x="1115303" y="65435"/>
                  </a:lnTo>
                  <a:lnTo>
                    <a:pt x="1154720" y="87831"/>
                  </a:lnTo>
                  <a:lnTo>
                    <a:pt x="1192161" y="113109"/>
                  </a:lnTo>
                  <a:lnTo>
                    <a:pt x="1227473" y="141117"/>
                  </a:lnTo>
                  <a:lnTo>
                    <a:pt x="1260507" y="171703"/>
                  </a:lnTo>
                  <a:lnTo>
                    <a:pt x="1291112" y="204717"/>
                  </a:lnTo>
                  <a:lnTo>
                    <a:pt x="1319135" y="240009"/>
                  </a:lnTo>
                  <a:lnTo>
                    <a:pt x="1344428" y="277427"/>
                  </a:lnTo>
                  <a:lnTo>
                    <a:pt x="1366837" y="316820"/>
                  </a:lnTo>
                  <a:lnTo>
                    <a:pt x="1386213" y="358037"/>
                  </a:lnTo>
                  <a:lnTo>
                    <a:pt x="1402405" y="400928"/>
                  </a:lnTo>
                  <a:lnTo>
                    <a:pt x="1415261" y="445341"/>
                  </a:lnTo>
                  <a:lnTo>
                    <a:pt x="1424631" y="491126"/>
                  </a:lnTo>
                  <a:lnTo>
                    <a:pt x="1430364" y="538132"/>
                  </a:lnTo>
                  <a:lnTo>
                    <a:pt x="1432308" y="586208"/>
                  </a:lnTo>
                  <a:lnTo>
                    <a:pt x="1429892" y="639780"/>
                  </a:lnTo>
                  <a:lnTo>
                    <a:pt x="1422781" y="691992"/>
                  </a:lnTo>
                  <a:lnTo>
                    <a:pt x="1411187" y="742635"/>
                  </a:lnTo>
                  <a:lnTo>
                    <a:pt x="1395320" y="791502"/>
                  </a:lnTo>
                  <a:lnTo>
                    <a:pt x="1375388" y="838384"/>
                  </a:lnTo>
                  <a:lnTo>
                    <a:pt x="1351603" y="883073"/>
                  </a:lnTo>
                  <a:lnTo>
                    <a:pt x="1324174" y="925359"/>
                  </a:lnTo>
                  <a:lnTo>
                    <a:pt x="1293311" y="965036"/>
                  </a:lnTo>
                  <a:lnTo>
                    <a:pt x="1259224" y="1001894"/>
                  </a:lnTo>
                  <a:lnTo>
                    <a:pt x="1222124" y="1035725"/>
                  </a:lnTo>
                  <a:lnTo>
                    <a:pt x="1273647" y="1055162"/>
                  </a:lnTo>
                  <a:lnTo>
                    <a:pt x="1322762" y="1076949"/>
                  </a:lnTo>
                  <a:lnTo>
                    <a:pt x="1369354" y="1100981"/>
                  </a:lnTo>
                  <a:lnTo>
                    <a:pt x="1413304" y="1127148"/>
                  </a:lnTo>
                  <a:lnTo>
                    <a:pt x="1454497" y="1155345"/>
                  </a:lnTo>
                  <a:lnTo>
                    <a:pt x="1495871" y="1188036"/>
                  </a:lnTo>
                  <a:lnTo>
                    <a:pt x="1533722" y="1222840"/>
                  </a:lnTo>
                  <a:lnTo>
                    <a:pt x="1567895" y="1259618"/>
                  </a:lnTo>
                  <a:lnTo>
                    <a:pt x="1598240" y="1298231"/>
                  </a:lnTo>
                  <a:lnTo>
                    <a:pt x="1624605" y="1338542"/>
                  </a:lnTo>
                  <a:lnTo>
                    <a:pt x="1646836" y="1380412"/>
                  </a:lnTo>
                  <a:lnTo>
                    <a:pt x="1664782" y="1423702"/>
                  </a:lnTo>
                  <a:lnTo>
                    <a:pt x="1678291" y="1468274"/>
                  </a:lnTo>
                  <a:lnTo>
                    <a:pt x="1687210" y="1513990"/>
                  </a:lnTo>
                  <a:lnTo>
                    <a:pt x="1691387" y="1560710"/>
                  </a:lnTo>
                  <a:lnTo>
                    <a:pt x="1691508" y="1600313"/>
                  </a:lnTo>
                  <a:lnTo>
                    <a:pt x="1688938" y="1636876"/>
                  </a:lnTo>
                  <a:lnTo>
                    <a:pt x="1676150" y="1701562"/>
                  </a:lnTo>
                  <a:lnTo>
                    <a:pt x="1636660" y="1710938"/>
                  </a:lnTo>
                  <a:lnTo>
                    <a:pt x="1595736" y="1719859"/>
                  </a:lnTo>
                  <a:lnTo>
                    <a:pt x="1553431" y="1728310"/>
                  </a:lnTo>
                  <a:lnTo>
                    <a:pt x="1509798" y="1736276"/>
                  </a:lnTo>
                  <a:lnTo>
                    <a:pt x="1464888" y="1743743"/>
                  </a:lnTo>
                  <a:lnTo>
                    <a:pt x="1418756" y="1750697"/>
                  </a:lnTo>
                  <a:lnTo>
                    <a:pt x="1371455" y="1757122"/>
                  </a:lnTo>
                  <a:lnTo>
                    <a:pt x="1323036" y="1763005"/>
                  </a:lnTo>
                  <a:lnTo>
                    <a:pt x="1273554" y="1768330"/>
                  </a:lnTo>
                  <a:lnTo>
                    <a:pt x="1223060" y="1773083"/>
                  </a:lnTo>
                  <a:lnTo>
                    <a:pt x="1171608" y="1777250"/>
                  </a:lnTo>
                  <a:lnTo>
                    <a:pt x="1119251" y="1780816"/>
                  </a:lnTo>
                  <a:lnTo>
                    <a:pt x="1066042" y="1783766"/>
                  </a:lnTo>
                  <a:lnTo>
                    <a:pt x="1012033" y="1786086"/>
                  </a:lnTo>
                  <a:lnTo>
                    <a:pt x="957278" y="1787761"/>
                  </a:lnTo>
                  <a:lnTo>
                    <a:pt x="901829" y="1788777"/>
                  </a:lnTo>
                  <a:lnTo>
                    <a:pt x="845739" y="1789119"/>
                  </a:lnTo>
                  <a:close/>
                </a:path>
              </a:pathLst>
            </a:custGeom>
            <a:solidFill>
              <a:srgbClr val="40BE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 err="1"/>
              <a:t>Información</a:t>
            </a:r>
            <a:r>
              <a:rPr spc="275" dirty="0"/>
              <a:t> </a:t>
            </a:r>
            <a:r>
              <a:rPr spc="185" dirty="0" smtClean="0"/>
              <a:t>202</a:t>
            </a:r>
            <a:r>
              <a:rPr lang="en-US" spc="185" dirty="0" smtClean="0"/>
              <a:t>3</a:t>
            </a:r>
            <a:endParaRPr spc="185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42C2D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12949" y="1523988"/>
            <a:ext cx="15830547" cy="723899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 err="1"/>
              <a:t>Información</a:t>
            </a:r>
            <a:r>
              <a:rPr spc="275" dirty="0"/>
              <a:t> </a:t>
            </a:r>
            <a:r>
              <a:rPr spc="185" dirty="0" smtClean="0"/>
              <a:t>202</a:t>
            </a:r>
            <a:r>
              <a:rPr lang="en-US" spc="185" dirty="0" smtClean="0"/>
              <a:t>3</a:t>
            </a:r>
            <a:endParaRPr spc="185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303377"/>
            <a:ext cx="18288000" cy="984250"/>
          </a:xfrm>
          <a:custGeom>
            <a:avLst/>
            <a:gdLst/>
            <a:ahLst/>
            <a:cxnLst/>
            <a:rect l="l" t="t" r="r" b="b"/>
            <a:pathLst>
              <a:path w="18288000" h="984250">
                <a:moveTo>
                  <a:pt x="18287998" y="983622"/>
                </a:moveTo>
                <a:lnTo>
                  <a:pt x="0" y="983622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983622"/>
                </a:lnTo>
                <a:close/>
              </a:path>
            </a:pathLst>
          </a:custGeom>
          <a:solidFill>
            <a:srgbClr val="F1FA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712949" y="1523988"/>
            <a:ext cx="15830550" cy="7239634"/>
            <a:chOff x="1712949" y="1523988"/>
            <a:chExt cx="15830550" cy="7239634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12949" y="1523988"/>
              <a:ext cx="15830547" cy="7238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2949" y="1847850"/>
              <a:ext cx="15830547" cy="691514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678943" y="2623230"/>
            <a:ext cx="2963545" cy="2349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5240" algn="ctr">
              <a:lnSpc>
                <a:spcPct val="115500"/>
              </a:lnSpc>
              <a:spcBef>
                <a:spcPts val="95"/>
              </a:spcBef>
            </a:pPr>
            <a:r>
              <a:rPr sz="3300" b="0" spc="-85" dirty="0">
                <a:solidFill>
                  <a:srgbClr val="244257"/>
                </a:solidFill>
                <a:latin typeface="Lucida Sans"/>
                <a:cs typeface="Lucida Sans"/>
              </a:rPr>
              <a:t>Realizar</a:t>
            </a:r>
            <a:r>
              <a:rPr sz="3300" b="0" spc="-135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b="0" spc="-25" dirty="0">
                <a:solidFill>
                  <a:srgbClr val="244257"/>
                </a:solidFill>
                <a:latin typeface="Lucida Sans"/>
                <a:cs typeface="Lucida Sans"/>
              </a:rPr>
              <a:t>una </a:t>
            </a:r>
            <a:r>
              <a:rPr sz="3300" b="0" spc="-10" dirty="0">
                <a:solidFill>
                  <a:srgbClr val="244257"/>
                </a:solidFill>
                <a:latin typeface="Lucida Sans"/>
                <a:cs typeface="Lucida Sans"/>
              </a:rPr>
              <a:t>búsqueda </a:t>
            </a:r>
            <a:r>
              <a:rPr sz="3300" b="0" spc="-30" dirty="0">
                <a:solidFill>
                  <a:srgbClr val="244257"/>
                </a:solidFill>
                <a:latin typeface="Lucida Sans"/>
                <a:cs typeface="Lucida Sans"/>
              </a:rPr>
              <a:t>dentro</a:t>
            </a:r>
            <a:r>
              <a:rPr sz="3300" b="0" spc="-225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b="0" dirty="0">
                <a:solidFill>
                  <a:srgbClr val="244257"/>
                </a:solidFill>
                <a:latin typeface="Lucida Sans"/>
                <a:cs typeface="Lucida Sans"/>
              </a:rPr>
              <a:t>de</a:t>
            </a:r>
            <a:r>
              <a:rPr sz="3300" b="0" spc="-220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b="0" spc="-25" dirty="0">
                <a:solidFill>
                  <a:srgbClr val="244257"/>
                </a:solidFill>
                <a:latin typeface="Lucida Sans"/>
                <a:cs typeface="Lucida Sans"/>
              </a:rPr>
              <a:t>las </a:t>
            </a:r>
            <a:r>
              <a:rPr sz="3300" b="0" spc="-50" dirty="0">
                <a:solidFill>
                  <a:srgbClr val="244257"/>
                </a:solidFill>
                <a:latin typeface="Lucida Sans"/>
                <a:cs typeface="Lucida Sans"/>
              </a:rPr>
              <a:t>bases</a:t>
            </a:r>
            <a:r>
              <a:rPr sz="3300" b="0" spc="-210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b="0" dirty="0">
                <a:solidFill>
                  <a:srgbClr val="244257"/>
                </a:solidFill>
                <a:latin typeface="Lucida Sans"/>
                <a:cs typeface="Lucida Sans"/>
              </a:rPr>
              <a:t>de</a:t>
            </a:r>
            <a:r>
              <a:rPr sz="3300" b="0" spc="-210" dirty="0">
                <a:solidFill>
                  <a:srgbClr val="244257"/>
                </a:solidFill>
                <a:latin typeface="Lucida Sans"/>
                <a:cs typeface="Lucida Sans"/>
              </a:rPr>
              <a:t> </a:t>
            </a:r>
            <a:r>
              <a:rPr sz="3300" b="0" spc="-45" dirty="0">
                <a:solidFill>
                  <a:srgbClr val="244257"/>
                </a:solidFill>
                <a:latin typeface="Lucida Sans"/>
                <a:cs typeface="Lucida Sans"/>
              </a:rPr>
              <a:t>datos</a:t>
            </a:r>
            <a:endParaRPr sz="3300">
              <a:latin typeface="Lucida Sans"/>
              <a:cs typeface="Lucida Sans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520692" y="3532368"/>
            <a:ext cx="1545590" cy="1020444"/>
            <a:chOff x="5520692" y="3532368"/>
            <a:chExt cx="1545590" cy="1020444"/>
          </a:xfrm>
        </p:grpSpPr>
        <p:sp>
          <p:nvSpPr>
            <p:cNvPr id="8" name="object 8"/>
            <p:cNvSpPr/>
            <p:nvPr/>
          </p:nvSpPr>
          <p:spPr>
            <a:xfrm>
              <a:off x="5544504" y="3556180"/>
              <a:ext cx="1398270" cy="899794"/>
            </a:xfrm>
            <a:custGeom>
              <a:avLst/>
              <a:gdLst/>
              <a:ahLst/>
              <a:cxnLst/>
              <a:rect l="l" t="t" r="r" b="b"/>
              <a:pathLst>
                <a:path w="1398270" h="899795">
                  <a:moveTo>
                    <a:pt x="0" y="0"/>
                  </a:moveTo>
                  <a:lnTo>
                    <a:pt x="1397819" y="899587"/>
                  </a:lnTo>
                </a:path>
              </a:pathLst>
            </a:custGeom>
            <a:ln w="47612">
              <a:solidFill>
                <a:srgbClr val="40BE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99872" y="4384772"/>
              <a:ext cx="166280" cy="167740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13198476" y="9658535"/>
            <a:ext cx="46977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9"/>
              </a:lnSpc>
            </a:pPr>
            <a:r>
              <a:rPr spc="125" dirty="0"/>
              <a:t>Centro</a:t>
            </a:r>
            <a:r>
              <a:rPr spc="270" dirty="0"/>
              <a:t> </a:t>
            </a:r>
            <a:r>
              <a:rPr spc="150" dirty="0"/>
              <a:t>de</a:t>
            </a:r>
            <a:r>
              <a:rPr spc="270" dirty="0"/>
              <a:t> </a:t>
            </a:r>
            <a:r>
              <a:rPr spc="210" dirty="0"/>
              <a:t>Recursos</a:t>
            </a:r>
            <a:r>
              <a:rPr spc="270" dirty="0"/>
              <a:t> </a:t>
            </a:r>
            <a:r>
              <a:rPr spc="200" dirty="0"/>
              <a:t>para</a:t>
            </a:r>
            <a:r>
              <a:rPr spc="270" dirty="0"/>
              <a:t> </a:t>
            </a:r>
            <a:r>
              <a:rPr spc="180" dirty="0"/>
              <a:t>la</a:t>
            </a:r>
            <a:r>
              <a:rPr spc="270" dirty="0"/>
              <a:t> </a:t>
            </a:r>
            <a:r>
              <a:rPr spc="210" dirty="0" err="1"/>
              <a:t>Información</a:t>
            </a:r>
            <a:r>
              <a:rPr spc="275" dirty="0"/>
              <a:t> </a:t>
            </a:r>
            <a:r>
              <a:rPr spc="185" dirty="0" smtClean="0"/>
              <a:t>202</a:t>
            </a:r>
            <a:r>
              <a:rPr lang="en-US" spc="185" dirty="0" smtClean="0"/>
              <a:t>3</a:t>
            </a:r>
            <a:endParaRPr spc="185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6697" y="1658242"/>
            <a:ext cx="16973549" cy="760094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1FA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"/>
            <a:ext cx="18287999" cy="235093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76381" y="3883294"/>
            <a:ext cx="13182599" cy="581024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92305" y="3260393"/>
            <a:ext cx="3154045" cy="1187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1795" marR="5080" indent="-379730">
              <a:lnSpc>
                <a:spcPct val="115500"/>
              </a:lnSpc>
              <a:spcBef>
                <a:spcPts val="100"/>
              </a:spcBef>
            </a:pPr>
            <a:r>
              <a:rPr sz="3300" b="0" dirty="0">
                <a:solidFill>
                  <a:srgbClr val="000000"/>
                </a:solidFill>
                <a:latin typeface="Arial"/>
                <a:cs typeface="Arial"/>
              </a:rPr>
              <a:t>Utilice</a:t>
            </a:r>
            <a:r>
              <a:rPr sz="3300" b="0" spc="-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3300" b="0" dirty="0">
                <a:solidFill>
                  <a:srgbClr val="000000"/>
                </a:solidFill>
                <a:latin typeface="Arial"/>
                <a:cs typeface="Arial"/>
              </a:rPr>
              <a:t>los</a:t>
            </a:r>
            <a:r>
              <a:rPr sz="3300" b="0" spc="-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3300" b="0" spc="-10" dirty="0">
                <a:solidFill>
                  <a:srgbClr val="000000"/>
                </a:solidFill>
                <a:latin typeface="Arial"/>
                <a:cs typeface="Arial"/>
              </a:rPr>
              <a:t>límites </a:t>
            </a:r>
            <a:r>
              <a:rPr sz="3300" b="0" dirty="0">
                <a:solidFill>
                  <a:srgbClr val="000000"/>
                </a:solidFill>
                <a:latin typeface="Arial"/>
                <a:cs typeface="Arial"/>
              </a:rPr>
              <a:t>de</a:t>
            </a:r>
            <a:r>
              <a:rPr sz="3300" b="0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3300" b="0" spc="-10" dirty="0">
                <a:solidFill>
                  <a:srgbClr val="000000"/>
                </a:solidFill>
                <a:latin typeface="Arial"/>
                <a:cs typeface="Arial"/>
              </a:rPr>
              <a:t>búsqueda</a:t>
            </a:r>
            <a:endParaRPr sz="33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30138" y="4359645"/>
            <a:ext cx="3110865" cy="2549525"/>
            <a:chOff x="830138" y="4359645"/>
            <a:chExt cx="3110865" cy="2549525"/>
          </a:xfrm>
        </p:grpSpPr>
        <p:sp>
          <p:nvSpPr>
            <p:cNvPr id="7" name="object 7"/>
            <p:cNvSpPr/>
            <p:nvPr/>
          </p:nvSpPr>
          <p:spPr>
            <a:xfrm>
              <a:off x="917095" y="4795255"/>
              <a:ext cx="2895600" cy="2018030"/>
            </a:xfrm>
            <a:custGeom>
              <a:avLst/>
              <a:gdLst/>
              <a:ahLst/>
              <a:cxnLst/>
              <a:rect l="l" t="t" r="r" b="b"/>
              <a:pathLst>
                <a:path w="2895600" h="2018029">
                  <a:moveTo>
                    <a:pt x="0" y="0"/>
                  </a:moveTo>
                  <a:lnTo>
                    <a:pt x="2895573" y="2017494"/>
                  </a:lnTo>
                </a:path>
              </a:pathLst>
            </a:custGeom>
            <a:ln w="47629">
              <a:solidFill>
                <a:srgbClr val="40BE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67556" y="6743936"/>
              <a:ext cx="166646" cy="1648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53951" y="4456816"/>
              <a:ext cx="2945130" cy="279400"/>
            </a:xfrm>
            <a:custGeom>
              <a:avLst/>
              <a:gdLst/>
              <a:ahLst/>
              <a:cxnLst/>
              <a:rect l="l" t="t" r="r" b="b"/>
              <a:pathLst>
                <a:path w="2945129" h="279400">
                  <a:moveTo>
                    <a:pt x="0" y="279183"/>
                  </a:moveTo>
                  <a:lnTo>
                    <a:pt x="2944531" y="0"/>
                  </a:lnTo>
                </a:path>
              </a:pathLst>
            </a:custGeom>
            <a:ln w="47624">
              <a:solidFill>
                <a:srgbClr val="40BE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791628" y="4359645"/>
              <a:ext cx="149107" cy="18984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420</Words>
  <Application>Microsoft Office PowerPoint</Application>
  <PresentationFormat>Custom</PresentationFormat>
  <Paragraphs>62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Arial Black</vt:lpstr>
      <vt:lpstr>Calibri</vt:lpstr>
      <vt:lpstr>Gill Sans MT</vt:lpstr>
      <vt:lpstr>Lucida Sans</vt:lpstr>
      <vt:lpstr>Times New Roman</vt:lpstr>
      <vt:lpstr>Trebuchet MS</vt:lpstr>
      <vt:lpstr>Office Theme</vt:lpstr>
      <vt:lpstr>BASES DE DATOS INSTITUCIONALES</vt:lpstr>
      <vt:lpstr>Conjunto de datos organizados de tal modo que permita obtener con rapidez diversos tipos de información. (RAE, 2021)</vt:lpstr>
      <vt:lpstr>¿ CÓMO ACCEDER A LAS BASES DE DATOS INSTITUCIONALES?</vt:lpstr>
      <vt:lpstr>En el menu de Servicios al Estudiante presione CRI-Biblioteca</vt:lpstr>
      <vt:lpstr>Si accede desde su hogar o cualquier dispositivo móvil, requiere el uso de unas credenciales de acceso.</vt:lpstr>
      <vt:lpstr>PowerPoint Presentation</vt:lpstr>
      <vt:lpstr>Realizar una búsqueda dentro de las bases de datos</vt:lpstr>
      <vt:lpstr>PowerPoint Presentation</vt:lpstr>
      <vt:lpstr>Utilice los límites de búsqueda</vt:lpstr>
      <vt:lpstr>PowerPoint Presentation</vt:lpstr>
      <vt:lpstr>PowerPoint Presentation</vt:lpstr>
      <vt:lpstr>Realizar una búsqueda dentro de la colección de hemeroteca virtual</vt:lpstr>
      <vt:lpstr>Pulse disciplina de preferencia</vt:lpstr>
      <vt:lpstr>PowerPoint Presentation</vt:lpstr>
      <vt:lpstr>PowerPoint Presentation</vt:lpstr>
      <vt:lpstr>LISTADO DE BASES DE DATOS POR MATERIA</vt:lpstr>
      <vt:lpstr>LISTADO DE BASES DE DATOS POR MATERIA</vt:lpstr>
      <vt:lpstr>Búsqueda por tipo de recurso</vt:lpstr>
      <vt:lpstr>PRÉSTAMO INTERBIBLIOTECARIO</vt:lpstr>
      <vt:lpstr>¿ CÓMO SOLICITAR UN PRÉSTAMO INTERBIBLIOTECARIO?</vt:lpstr>
      <vt:lpstr>COMPLETE TODOS LOS CAMPOS REQUERIDOS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Bases de datos institucionales 2022</dc:title>
  <dc:creator>Karen</dc:creator>
  <cp:keywords>DAE7tFyhaVQ,BADUyjiRhlo</cp:keywords>
  <cp:lastModifiedBy>cri.biblioteca@edpuniversity.edu</cp:lastModifiedBy>
  <cp:revision>4</cp:revision>
  <dcterms:created xsi:type="dcterms:W3CDTF">2023-08-04T18:38:04Z</dcterms:created>
  <dcterms:modified xsi:type="dcterms:W3CDTF">2023-08-04T18:46:46Z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2022-03-22T00:00:00Z</vt:filetime>
  </property>
  <property fmtid="{D5CDD505-2E9C-101B-9397-08002B2CF9AE}" pid="3" name="Creator">
    <vt:lpwstr>Canva</vt:lpwstr>
  </property>
  <property fmtid="{D5CDD505-2E9C-101B-9397-08002B2CF9AE}" pid="4" name="Producer">
    <vt:lpwstr>Canva</vt:lpwstr>
  </property>
  <property fmtid="{D5CDD505-2E9C-101B-9397-08002B2CF9AE}" pid="5" name="LastSaved">
    <vt:filetime>2022-03-22T00:00:00Z</vt:filetime>
  </property>
</Properties>
</file>